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2"/>
  </p:notesMasterIdLst>
  <p:handoutMasterIdLst>
    <p:handoutMasterId r:id="rId63"/>
  </p:handoutMasterIdLst>
  <p:sldIdLst>
    <p:sldId id="2241" r:id="rId2"/>
    <p:sldId id="2268" r:id="rId3"/>
    <p:sldId id="2417" r:id="rId4"/>
    <p:sldId id="2415" r:id="rId5"/>
    <p:sldId id="2438" r:id="rId6"/>
    <p:sldId id="2418" r:id="rId7"/>
    <p:sldId id="2419" r:id="rId8"/>
    <p:sldId id="2421" r:id="rId9"/>
    <p:sldId id="2423" r:id="rId10"/>
    <p:sldId id="2420" r:id="rId11"/>
    <p:sldId id="2424" r:id="rId12"/>
    <p:sldId id="2425" r:id="rId13"/>
    <p:sldId id="2426" r:id="rId14"/>
    <p:sldId id="2427" r:id="rId15"/>
    <p:sldId id="2430" r:id="rId16"/>
    <p:sldId id="2431" r:id="rId17"/>
    <p:sldId id="2428" r:id="rId18"/>
    <p:sldId id="2432" r:id="rId19"/>
    <p:sldId id="2433" r:id="rId20"/>
    <p:sldId id="2434" r:id="rId21"/>
    <p:sldId id="2472" r:id="rId22"/>
    <p:sldId id="2451" r:id="rId23"/>
    <p:sldId id="2450" r:id="rId24"/>
    <p:sldId id="2453" r:id="rId25"/>
    <p:sldId id="2456" r:id="rId26"/>
    <p:sldId id="2454" r:id="rId27"/>
    <p:sldId id="2457" r:id="rId28"/>
    <p:sldId id="2458" r:id="rId29"/>
    <p:sldId id="2459" r:id="rId30"/>
    <p:sldId id="2463" r:id="rId31"/>
    <p:sldId id="2460" r:id="rId32"/>
    <p:sldId id="2464" r:id="rId33"/>
    <p:sldId id="2465" r:id="rId34"/>
    <p:sldId id="2466" r:id="rId35"/>
    <p:sldId id="2467" r:id="rId36"/>
    <p:sldId id="2468" r:id="rId37"/>
    <p:sldId id="2469" r:id="rId38"/>
    <p:sldId id="2437" r:id="rId39"/>
    <p:sldId id="2444" r:id="rId40"/>
    <p:sldId id="2436" r:id="rId41"/>
    <p:sldId id="2485" r:id="rId42"/>
    <p:sldId id="2439" r:id="rId43"/>
    <p:sldId id="2481" r:id="rId44"/>
    <p:sldId id="2482" r:id="rId45"/>
    <p:sldId id="2483" r:id="rId46"/>
    <p:sldId id="2480" r:id="rId47"/>
    <p:sldId id="2440" r:id="rId48"/>
    <p:sldId id="2441" r:id="rId49"/>
    <p:sldId id="2442" r:id="rId50"/>
    <p:sldId id="2473" r:id="rId51"/>
    <p:sldId id="2474" r:id="rId52"/>
    <p:sldId id="2475" r:id="rId53"/>
    <p:sldId id="2476" r:id="rId54"/>
    <p:sldId id="2477" r:id="rId55"/>
    <p:sldId id="2471" r:id="rId56"/>
    <p:sldId id="2484" r:id="rId57"/>
    <p:sldId id="2478" r:id="rId58"/>
    <p:sldId id="2479" r:id="rId59"/>
    <p:sldId id="2445" r:id="rId60"/>
    <p:sldId id="2446" r:id="rId6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79361" autoAdjust="0"/>
  </p:normalViewPr>
  <p:slideViewPr>
    <p:cSldViewPr>
      <p:cViewPr varScale="1">
        <p:scale>
          <a:sx n="118" d="100"/>
          <a:sy n="118" d="100"/>
        </p:scale>
        <p:origin x="1880" y="19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4CEFE64-9EF0-7644-9F70-5D6B5D8D28A5}"/>
    <pc:docChg chg="modSld">
      <pc:chgData name="魏 星达" userId="ca17b13798aa44f7" providerId="LiveId" clId="{A4CEFE64-9EF0-7644-9F70-5D6B5D8D28A5}" dt="2022-09-26T14:16:32.508" v="0"/>
      <pc:docMkLst>
        <pc:docMk/>
      </pc:docMkLst>
      <pc:sldChg chg="modSp mod">
        <pc:chgData name="魏 星达" userId="ca17b13798aa44f7" providerId="LiveId" clId="{A4CEFE64-9EF0-7644-9F70-5D6B5D8D28A5}" dt="2022-09-26T14:16:32.508" v="0"/>
        <pc:sldMkLst>
          <pc:docMk/>
          <pc:sldMk cId="3628960693" sldId="2241"/>
        </pc:sldMkLst>
        <pc:spChg chg="mod">
          <ac:chgData name="魏 星达" userId="ca17b13798aa44f7" providerId="LiveId" clId="{A4CEFE64-9EF0-7644-9F70-5D6B5D8D28A5}" dt="2022-09-26T14:16:32.508" v="0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7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92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0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86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例子：手机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285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25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53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49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439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028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621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800" dirty="0"/>
              <a:t>Int64 remove the </a:t>
            </a:r>
            <a:r>
              <a:rPr kumimoji="1" lang="en-US" altLang="zh-CN" sz="1800" b="0" dirty="0"/>
              <a:t>ambiguity of JSON formats</a:t>
            </a:r>
            <a:endParaRPr kumimoji="1"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948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27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20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32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6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105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916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34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89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64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vote,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itself: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150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616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76358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2.tif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Remote Procedure Call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Distributed system that support large-scale websites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b="0" dirty="0"/>
              <a:t>Example: extend a single-node filesystem to a distributed one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内容占位符 2">
            <a:extLst>
              <a:ext uri="{FF2B5EF4-FFF2-40B4-BE49-F238E27FC236}">
                <a16:creationId xmlns:a16="http://schemas.microsoft.com/office/drawing/2014/main" id="{B002EE9D-6D5E-5444-BC1E-8C92B85E472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Remote Procedure Call (RPC)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“Remote procedure calls (RPC) appear to be a useful paradigm.” 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— </a:t>
            </a:r>
            <a:r>
              <a:rPr lang="en-US" altLang="zh-CN" b="0" i="1" kern="0" dirty="0" err="1">
                <a:solidFill>
                  <a:srgbClr val="C00000"/>
                </a:solidFill>
                <a:ea typeface="+mn-ea"/>
              </a:rPr>
              <a:t>Birrel</a:t>
            </a:r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 &amp; Nelson, 1984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DB7623-AC86-4546-814A-E54BEA3BD068}"/>
              </a:ext>
            </a:extLst>
          </p:cNvPr>
          <p:cNvSpPr/>
          <p:nvPr/>
        </p:nvSpPr>
        <p:spPr>
          <a:xfrm>
            <a:off x="846708" y="4675182"/>
            <a:ext cx="7307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CourierNewPSMT" panose="02070309020205020404" pitchFamily="49" charset="0"/>
              </a:rPr>
              <a:t>Andrew </a:t>
            </a:r>
            <a:r>
              <a:rPr lang="en-US" altLang="zh-CN" dirty="0" err="1">
                <a:latin typeface="CourierNewPSMT" panose="02070309020205020404" pitchFamily="49" charset="0"/>
              </a:rPr>
              <a:t>Birrell</a:t>
            </a:r>
            <a:r>
              <a:rPr lang="en-US" altLang="zh-CN" dirty="0">
                <a:latin typeface="CourierNewPSMT" panose="02070309020205020404" pitchFamily="49" charset="0"/>
              </a:rPr>
              <a:t>, Bruce Nelson, “</a:t>
            </a:r>
            <a:r>
              <a:rPr lang="en-US" altLang="zh-CN" b="1" i="1" dirty="0">
                <a:latin typeface="CourierNewPS"/>
              </a:rPr>
              <a:t>Implementing Remote Procedure Calls</a:t>
            </a:r>
            <a:r>
              <a:rPr lang="en-US" altLang="zh-CN" b="1" dirty="0">
                <a:latin typeface="CourierNewPS"/>
              </a:rPr>
              <a:t>”</a:t>
            </a:r>
            <a:r>
              <a:rPr lang="en-US" altLang="zh-CN" dirty="0">
                <a:latin typeface="CourierNewPSMT" panose="02070309020205020404" pitchFamily="49" charset="0"/>
              </a:rPr>
              <a:t>. ACM Transactions on Computer Systems (TOCS), 2(1), </a:t>
            </a:r>
            <a:r>
              <a:rPr lang="en-US" altLang="zh-CN" b="1" dirty="0">
                <a:latin typeface="CourierNewPS"/>
              </a:rPr>
              <a:t>1984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22C5FC-0016-3248-9685-F7142BD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Problems with the </a:t>
            </a:r>
            <a:r>
              <a:rPr lang="en-US" altLang="zh-CN" dirty="0">
                <a:solidFill>
                  <a:srgbClr val="0432FF"/>
                </a:solidFill>
              </a:rPr>
              <a:t>Sockets API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FB950-ABFB-DA4F-BBEC-598C1C91C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The sockets interface forces a read/write mechanism </a:t>
            </a:r>
          </a:p>
          <a:p>
            <a:pPr lvl="1"/>
            <a:r>
              <a:rPr kumimoji="1" lang="en-US" altLang="zh-CN" b="0" dirty="0"/>
              <a:t>Read(), Write(), </a:t>
            </a:r>
            <a:r>
              <a:rPr kumimoji="1" lang="en-US" altLang="zh-CN" b="0" dirty="0" err="1"/>
              <a:t>sendmsg</a:t>
            </a:r>
            <a:r>
              <a:rPr kumimoji="1" lang="en-US" altLang="zh-CN" dirty="0"/>
              <a:t>(), </a:t>
            </a:r>
            <a:r>
              <a:rPr kumimoji="1" lang="en-US" altLang="zh-CN" dirty="0" err="1"/>
              <a:t>etc</a:t>
            </a:r>
            <a:endParaRPr kumimoji="1" lang="en-US" altLang="zh-CN" b="0" dirty="0"/>
          </a:p>
          <a:p>
            <a:r>
              <a:rPr kumimoji="1" lang="en-US" altLang="zh-CN" b="0" dirty="0"/>
              <a:t>Programming is often easier with a functional interface </a:t>
            </a:r>
          </a:p>
          <a:p>
            <a:pPr lvl="1"/>
            <a:r>
              <a:rPr kumimoji="1" lang="en-US" altLang="zh-CN" dirty="0"/>
              <a:t>To make </a:t>
            </a:r>
            <a:r>
              <a:rPr kumimoji="1" lang="en-US" altLang="zh-CN" b="1" dirty="0">
                <a:solidFill>
                  <a:srgbClr val="C00000"/>
                </a:solidFill>
              </a:rPr>
              <a:t>distributed</a:t>
            </a:r>
            <a:r>
              <a:rPr kumimoji="1" lang="en-US" altLang="zh-CN" dirty="0"/>
              <a:t> computing look more like </a:t>
            </a:r>
            <a:r>
              <a:rPr kumimoji="1" lang="en-US" altLang="zh-CN" b="1" dirty="0">
                <a:solidFill>
                  <a:srgbClr val="C00000"/>
                </a:solidFill>
              </a:rPr>
              <a:t>centralized</a:t>
            </a:r>
            <a:r>
              <a:rPr kumimoji="1" lang="en-US" altLang="zh-CN" dirty="0"/>
              <a:t> computing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r>
              <a:rPr kumimoji="1" lang="en-US" altLang="zh-CN" b="1" dirty="0"/>
              <a:t>Goal of RPC:</a:t>
            </a:r>
          </a:p>
          <a:p>
            <a:pPr lvl="1"/>
            <a:r>
              <a:rPr kumimoji="1" lang="en-US" altLang="zh-CN" dirty="0"/>
              <a:t>It should appear to the programmer that a normal call is taking place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28971D-6C5D-8349-B2BE-37A2BEB9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79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RPC: Remote Procedure Call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pPr lvl="1"/>
            <a:r>
              <a:rPr kumimoji="1" lang="en-US" altLang="zh-CN" dirty="0"/>
              <a:t>Sun's RPC: first popular implementation on Unix</a:t>
            </a:r>
          </a:p>
          <a:p>
            <a:pPr lvl="2"/>
            <a:r>
              <a:rPr kumimoji="1" lang="en-US" altLang="zh-CN" sz="1800" dirty="0"/>
              <a:t>Used as the basis for NFS</a:t>
            </a:r>
          </a:p>
          <a:p>
            <a:pPr lvl="1"/>
            <a:r>
              <a:rPr kumimoji="1" lang="en-US" altLang="zh-CN" sz="1600" b="0" dirty="0">
                <a:ea typeface="MS PGothic" charset="0"/>
              </a:rPr>
              <a:t>Many modern RPC frameworks:</a:t>
            </a:r>
            <a:r>
              <a:rPr kumimoji="1" lang="zh-CN" altLang="en-US" sz="1600" b="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gRPC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bRPC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>
                <a:ea typeface="MS PGothic" charset="0"/>
              </a:rPr>
              <a:t>etc.</a:t>
            </a:r>
          </a:p>
          <a:p>
            <a:r>
              <a:rPr kumimoji="1" lang="en-US" altLang="zh-CN" sz="1600" dirty="0"/>
              <a:t>RMI</a:t>
            </a:r>
            <a:r>
              <a:rPr kumimoji="1" lang="en-US" altLang="zh-CN" sz="1600" b="0" dirty="0"/>
              <a:t> (Remote Method Invocation)</a:t>
            </a:r>
          </a:p>
          <a:p>
            <a:pPr lvl="1"/>
            <a:r>
              <a:rPr kumimoji="1" lang="en-US" altLang="zh-CN" sz="1600" dirty="0"/>
              <a:t>Object-oriented version of RPC, e.g. in Java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71" y="250744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B8B2279-994A-F441-952A-88500345B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65" y="3592353"/>
            <a:ext cx="1593601" cy="159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un Microsystems - Wikipedia">
            <a:extLst>
              <a:ext uri="{FF2B5EF4-FFF2-40B4-BE49-F238E27FC236}">
                <a16:creationId xmlns:a16="http://schemas.microsoft.com/office/drawing/2014/main" id="{780FA23C-F697-964A-8A2D-AE8A7299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06" y="2010701"/>
            <a:ext cx="1495117" cy="6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35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311AB-896E-5345-8189-3A85F979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98C4B0-6A2F-944A-B9C7-73525BE56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043444"/>
          </a:xfrm>
        </p:spPr>
        <p:txBody>
          <a:bodyPr/>
          <a:lstStyle/>
          <a:p>
            <a:r>
              <a:rPr kumimoji="1" lang="en-US" altLang="zh-CN" b="0" dirty="0"/>
              <a:t>Suppose we want to measure the execution time of </a:t>
            </a:r>
            <a:r>
              <a:rPr kumimoji="1" lang="en-US" altLang="zh-CN" b="0" i="1" dirty="0" err="1"/>
              <a:t>func</a:t>
            </a:r>
            <a:r>
              <a:rPr kumimoji="1" lang="en-US" altLang="zh-CN" b="0" i="1" dirty="0"/>
              <a:t>()</a:t>
            </a:r>
          </a:p>
          <a:p>
            <a:r>
              <a:rPr kumimoji="1" lang="en-US" altLang="zh-CN" b="0" dirty="0"/>
              <a:t>Assumption:</a:t>
            </a:r>
          </a:p>
          <a:p>
            <a:pPr lvl="1"/>
            <a:r>
              <a:rPr kumimoji="1" lang="en-US" altLang="zh-CN" b="0" dirty="0"/>
              <a:t>Only the server has the implementation of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</a:p>
          <a:p>
            <a:r>
              <a:rPr kumimoji="1" lang="en-US" altLang="zh-CN" b="0" dirty="0"/>
              <a:t>How can the client call server’s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  <a:r>
              <a:rPr kumimoji="1" lang="en-US" altLang="zh-CN" b="0" dirty="0"/>
              <a:t>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0B75F-403A-B945-B8F0-41EE5DDE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23F56A-5C81-054A-9C19-D00710F2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3BD4CE4-B336-764A-B4A9-24F162BAFE46}"/>
              </a:ext>
            </a:extLst>
          </p:cNvPr>
          <p:cNvSpPr/>
          <p:nvPr/>
        </p:nvSpPr>
        <p:spPr>
          <a:xfrm>
            <a:off x="2699792" y="22910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dirty="0"/>
              <a:t>The implementation of GET_TIME.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574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Call GET_TIME in a single machine case</a:t>
            </a:r>
            <a:endParaRPr kumimoji="1"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47461" y="298014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1D8CCB-07C3-F445-BD90-448F991FAE8E}"/>
              </a:ext>
            </a:extLst>
          </p:cNvPr>
          <p:cNvSpPr/>
          <p:nvPr/>
        </p:nvSpPr>
        <p:spPr>
          <a:xfrm>
            <a:off x="2547461" y="3356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DD31CD8-AFBD-8546-BE01-19F09079623A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85A881-E1AE-0E4D-9CBB-7979DDC73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2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Single-machine call </a:t>
            </a:r>
            <a:r>
              <a:rPr kumimoji="1" lang="en-US" altLang="zh-CN" dirty="0"/>
              <a:t>vs. distributed call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RPC</a:t>
            </a:r>
            <a:r>
              <a:rPr kumimoji="1" lang="zh-CN" altLang="en-US" dirty="0"/>
              <a:t>）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20562" y="348315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E90BEB-8229-C043-B016-9752A05FBBBB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8D447E-80C1-5D4A-9D39-0E00F7178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264" y="2480615"/>
            <a:ext cx="1806403" cy="3005519"/>
          </a:xfrm>
          <a:prstGeom prst="rect">
            <a:avLst/>
          </a:prstGeom>
        </p:spPr>
      </p:pic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056E15-BEF2-384E-BA04-E5AF1A65AF2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144920" y="2840862"/>
            <a:ext cx="2408280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16EC77C-8223-BC46-9E78-C55E0418B0FD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3295133" y="3482265"/>
            <a:ext cx="2553736" cy="18555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6487151-A959-B34C-8749-473613E5B781}"/>
              </a:ext>
            </a:extLst>
          </p:cNvPr>
          <p:cNvCxnSpPr>
            <a:cxnSpLocks/>
          </p:cNvCxnSpPr>
          <p:nvPr/>
        </p:nvCxnSpPr>
        <p:spPr>
          <a:xfrm>
            <a:off x="4003855" y="4111099"/>
            <a:ext cx="2690409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E743A49-85E5-0648-AF6E-371FFC4841CE}"/>
              </a:ext>
            </a:extLst>
          </p:cNvPr>
          <p:cNvCxnSpPr>
            <a:cxnSpLocks/>
          </p:cNvCxnSpPr>
          <p:nvPr/>
        </p:nvCxnSpPr>
        <p:spPr>
          <a:xfrm flipH="1">
            <a:off x="3145916" y="4761147"/>
            <a:ext cx="3258067" cy="22794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9FCC53B-E395-144C-9066-13863E2C0411}"/>
              </a:ext>
            </a:extLst>
          </p:cNvPr>
          <p:cNvSpPr/>
          <p:nvPr/>
        </p:nvSpPr>
        <p:spPr>
          <a:xfrm>
            <a:off x="5436175" y="311293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961440-FDF1-EA43-8FB2-9B0703F021A7}"/>
              </a:ext>
            </a:extLst>
          </p:cNvPr>
          <p:cNvSpPr/>
          <p:nvPr/>
        </p:nvSpPr>
        <p:spPr>
          <a:xfrm>
            <a:off x="2484654" y="3852482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6156B2-E4A9-3442-AB20-9A55D20070D9}"/>
              </a:ext>
            </a:extLst>
          </p:cNvPr>
          <p:cNvSpPr/>
          <p:nvPr/>
        </p:nvSpPr>
        <p:spPr>
          <a:xfrm>
            <a:off x="5424008" y="438751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91706C-5684-BF43-9C6C-5FC622B65A79}"/>
              </a:ext>
            </a:extLst>
          </p:cNvPr>
          <p:cNvSpPr/>
          <p:nvPr/>
        </p:nvSpPr>
        <p:spPr>
          <a:xfrm>
            <a:off x="6894179" y="5264431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66B6B4-5838-7946-9CA8-7E2C36AAA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791EBF5-128D-E947-8BF5-88E8AC594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519" y="3392294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51A4DE-B1BB-D94A-B9EA-4AB6B01A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client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97FC9C-E7EB-D34C-AA6A-33B85BF1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FE14B8F-3B75-BF4A-A6C4-9212B342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DB419F2-2D01-2B42-9D0B-09EBB496A2DE}"/>
              </a:ext>
            </a:extLst>
          </p:cNvPr>
          <p:cNvSpPr/>
          <p:nvPr/>
        </p:nvSpPr>
        <p:spPr>
          <a:xfrm>
            <a:off x="4283968" y="814056"/>
            <a:ext cx="4536504" cy="168340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68FB97-7DC7-7342-AB53-440A3B22B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73717"/>
            <a:ext cx="8064896" cy="2482919"/>
          </a:xfrm>
          <a:prstGeom prst="rect">
            <a:avLst/>
          </a:prstGeom>
        </p:spPr>
      </p:pic>
      <p:sp>
        <p:nvSpPr>
          <p:cNvPr id="8" name="下箭头 7">
            <a:extLst>
              <a:ext uri="{FF2B5EF4-FFF2-40B4-BE49-F238E27FC236}">
                <a16:creationId xmlns:a16="http://schemas.microsoft.com/office/drawing/2014/main" id="{47707F39-3EFB-4A43-B9EF-D1F936C0DE55}"/>
              </a:ext>
            </a:extLst>
          </p:cNvPr>
          <p:cNvSpPr/>
          <p:nvPr/>
        </p:nvSpPr>
        <p:spPr>
          <a:xfrm>
            <a:off x="1907704" y="2341198"/>
            <a:ext cx="432048" cy="471514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CF84C5-0D34-004D-AF8B-82F22FDC0714}"/>
              </a:ext>
            </a:extLst>
          </p:cNvPr>
          <p:cNvSpPr/>
          <p:nvPr/>
        </p:nvSpPr>
        <p:spPr>
          <a:xfrm>
            <a:off x="3602833" y="110055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Local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FCBC73-4910-5F48-B5B0-69FDA7D7AB7B}"/>
              </a:ext>
            </a:extLst>
          </p:cNvPr>
          <p:cNvSpPr/>
          <p:nvPr/>
        </p:nvSpPr>
        <p:spPr>
          <a:xfrm>
            <a:off x="7876674" y="2792256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RPC</a:t>
            </a:r>
            <a:endParaRPr lang="zh-CN" altLang="en-US" dirty="0"/>
          </a:p>
        </p:txBody>
      </p:sp>
      <p:pic>
        <p:nvPicPr>
          <p:cNvPr id="11" name="内容占位符 6">
            <a:extLst>
              <a:ext uri="{FF2B5EF4-FFF2-40B4-BE49-F238E27FC236}">
                <a16:creationId xmlns:a16="http://schemas.microsoft.com/office/drawing/2014/main" id="{9E0B9AEA-E0CC-F84E-A6E2-C1136C46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70" y="791450"/>
            <a:ext cx="1270000" cy="10668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0E8ADA0-A190-0945-92D0-B0C7A37A1AF5}"/>
              </a:ext>
            </a:extLst>
          </p:cNvPr>
          <p:cNvSpPr/>
          <p:nvPr/>
        </p:nvSpPr>
        <p:spPr>
          <a:xfrm>
            <a:off x="6255717" y="767911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8EB75B-94A3-A245-964F-6B41F7E1858F}"/>
              </a:ext>
            </a:extLst>
          </p:cNvPr>
          <p:cNvSpPr/>
          <p:nvPr/>
        </p:nvSpPr>
        <p:spPr>
          <a:xfrm>
            <a:off x="6252316" y="159486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68F969-2AF7-204D-B5E4-1461B8997970}"/>
              </a:ext>
            </a:extLst>
          </p:cNvPr>
          <p:cNvSpPr/>
          <p:nvPr/>
        </p:nvSpPr>
        <p:spPr>
          <a:xfrm>
            <a:off x="5043788" y="1904282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A4A44F-8701-AB4B-B9E1-7B809873E76A}"/>
              </a:ext>
            </a:extLst>
          </p:cNvPr>
          <p:cNvSpPr/>
          <p:nvPr/>
        </p:nvSpPr>
        <p:spPr>
          <a:xfrm>
            <a:off x="6216408" y="1964197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62CE4A4D-4624-C74D-9B4C-60A60E098666}"/>
              </a:ext>
            </a:extLst>
          </p:cNvPr>
          <p:cNvSpPr/>
          <p:nvPr/>
        </p:nvSpPr>
        <p:spPr>
          <a:xfrm>
            <a:off x="6252316" y="679087"/>
            <a:ext cx="1624358" cy="53952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F0C4F43C-588C-F442-8FDD-46686DEACBA4}"/>
              </a:ext>
            </a:extLst>
          </p:cNvPr>
          <p:cNvSpPr/>
          <p:nvPr/>
        </p:nvSpPr>
        <p:spPr>
          <a:xfrm>
            <a:off x="6254816" y="1984729"/>
            <a:ext cx="1624358" cy="430262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B5C9E-82E6-0D46-93B7-33B3FC18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C50C26-1B6D-1647-946B-598E942A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9C7DA-2C4D-2B46-92B5-01ABA945E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48460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7C3770-C0CD-8D42-9BB9-B42FCEB6A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14" y="609015"/>
            <a:ext cx="792088" cy="13178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1BD70E-1F1F-7048-AA82-1C671BC5BD3A}"/>
              </a:ext>
            </a:extLst>
          </p:cNvPr>
          <p:cNvSpPr/>
          <p:nvPr/>
        </p:nvSpPr>
        <p:spPr>
          <a:xfrm>
            <a:off x="4972968" y="118072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pic>
        <p:nvPicPr>
          <p:cNvPr id="8" name="内容占位符 6">
            <a:extLst>
              <a:ext uri="{FF2B5EF4-FFF2-40B4-BE49-F238E27FC236}">
                <a16:creationId xmlns:a16="http://schemas.microsoft.com/office/drawing/2014/main" id="{CACA93AC-F9EA-3147-B8BB-D47E99065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49" y="791274"/>
            <a:ext cx="660734" cy="5550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9880C25-7BE0-3D47-87E5-E5CDCDCA5595}"/>
              </a:ext>
            </a:extLst>
          </p:cNvPr>
          <p:cNvSpPr/>
          <p:nvPr/>
        </p:nvSpPr>
        <p:spPr>
          <a:xfrm>
            <a:off x="4154391" y="1380196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256538-FBBD-404A-BD6E-9E9633B5C8C9}"/>
              </a:ext>
            </a:extLst>
          </p:cNvPr>
          <p:cNvSpPr/>
          <p:nvPr/>
        </p:nvSpPr>
        <p:spPr>
          <a:xfrm>
            <a:off x="6166476" y="19016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3CF2DAE-5533-FC42-98C7-ABEA4BAE32B2}"/>
              </a:ext>
            </a:extLst>
          </p:cNvPr>
          <p:cNvCxnSpPr>
            <a:cxnSpLocks/>
          </p:cNvCxnSpPr>
          <p:nvPr/>
        </p:nvCxnSpPr>
        <p:spPr>
          <a:xfrm>
            <a:off x="4971616" y="801489"/>
            <a:ext cx="1152128" cy="36537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3706FC15-F047-C242-9A12-D43F21C4DD83}"/>
              </a:ext>
            </a:extLst>
          </p:cNvPr>
          <p:cNvCxnSpPr>
            <a:cxnSpLocks/>
          </p:cNvCxnSpPr>
          <p:nvPr/>
        </p:nvCxnSpPr>
        <p:spPr>
          <a:xfrm flipH="1">
            <a:off x="5116825" y="1550057"/>
            <a:ext cx="1049651" cy="17991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9B40D42F-B13F-7945-9838-44589AE11F78}"/>
              </a:ext>
            </a:extLst>
          </p:cNvPr>
          <p:cNvSpPr/>
          <p:nvPr/>
        </p:nvSpPr>
        <p:spPr>
          <a:xfrm>
            <a:off x="6856165" y="1171865"/>
            <a:ext cx="1873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TIME_SERVICE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DF3DDA3-D6A0-A844-9D32-AC2B95D27D50}"/>
              </a:ext>
            </a:extLst>
          </p:cNvPr>
          <p:cNvSpPr/>
          <p:nvPr/>
        </p:nvSpPr>
        <p:spPr>
          <a:xfrm>
            <a:off x="7596336" y="1608972"/>
            <a:ext cx="264368" cy="281112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E2FD54-C315-024A-A3EF-A6881A0DFE16}"/>
              </a:ext>
            </a:extLst>
          </p:cNvPr>
          <p:cNvSpPr/>
          <p:nvPr/>
        </p:nvSpPr>
        <p:spPr>
          <a:xfrm>
            <a:off x="7613743" y="1728316"/>
            <a:ext cx="254348" cy="167332"/>
          </a:xfrm>
          <a:custGeom>
            <a:avLst/>
            <a:gdLst>
              <a:gd name="connsiteX0" fmla="*/ 231112 w 233734"/>
              <a:gd name="connsiteY0" fmla="*/ 0 h 194040"/>
              <a:gd name="connsiteX1" fmla="*/ 200967 w 233734"/>
              <a:gd name="connsiteY1" fmla="*/ 190919 h 194040"/>
              <a:gd name="connsiteX2" fmla="*/ 0 w 233734"/>
              <a:gd name="connsiteY2" fmla="*/ 100484 h 194040"/>
              <a:gd name="connsiteX0" fmla="*/ 231112 w 231344"/>
              <a:gd name="connsiteY0" fmla="*/ 0 h 167332"/>
              <a:gd name="connsiteX1" fmla="*/ 143457 w 231344"/>
              <a:gd name="connsiteY1" fmla="*/ 162164 h 167332"/>
              <a:gd name="connsiteX2" fmla="*/ 0 w 231344"/>
              <a:gd name="connsiteY2" fmla="*/ 100484 h 167332"/>
              <a:gd name="connsiteX0" fmla="*/ 254116 w 254348"/>
              <a:gd name="connsiteY0" fmla="*/ 0 h 167332"/>
              <a:gd name="connsiteX1" fmla="*/ 166461 w 254348"/>
              <a:gd name="connsiteY1" fmla="*/ 162164 h 167332"/>
              <a:gd name="connsiteX2" fmla="*/ 0 w 254348"/>
              <a:gd name="connsiteY2" fmla="*/ 100484 h 16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348" h="167332">
                <a:moveTo>
                  <a:pt x="254116" y="0"/>
                </a:moveTo>
                <a:cubicBezTo>
                  <a:pt x="258303" y="87086"/>
                  <a:pt x="204980" y="145417"/>
                  <a:pt x="166461" y="162164"/>
                </a:cubicBezTo>
                <a:cubicBezTo>
                  <a:pt x="127942" y="178911"/>
                  <a:pt x="81224" y="154075"/>
                  <a:pt x="0" y="10048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C2D668-E244-5D47-B7B1-2AFCFA5B97CD}"/>
              </a:ext>
            </a:extLst>
          </p:cNvPr>
          <p:cNvSpPr/>
          <p:nvPr/>
        </p:nvSpPr>
        <p:spPr>
          <a:xfrm rot="18902901">
            <a:off x="7556204" y="1770638"/>
            <a:ext cx="112419" cy="45719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17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146F1-B1CF-534D-B59F-647ECCBD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simplifies the implementation of remote calls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EAEFA-86F0-EB43-A87B-6EDC307F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382376" cy="3771636"/>
          </a:xfrm>
        </p:spPr>
        <p:txBody>
          <a:bodyPr/>
          <a:lstStyle/>
          <a:p>
            <a:r>
              <a:rPr kumimoji="1" lang="en-US" altLang="zh-CN" b="0" dirty="0"/>
              <a:t>Abstracts away the common parts with </a:t>
            </a:r>
            <a:r>
              <a:rPr kumimoji="1" lang="en-US" altLang="zh-CN" b="0" dirty="0">
                <a:highlight>
                  <a:srgbClr val="FFFF00"/>
                </a:highlight>
              </a:rPr>
              <a:t>stub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D314BE-7C35-8848-8D71-98C2D705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8D8DDE-644F-854F-B50F-1F1F1049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21108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D3C3EA-1041-3043-9C84-4C20A6A41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817" y="985292"/>
            <a:ext cx="5149979" cy="1585511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39C54A39-CB47-3B44-8FCF-3490AD2B171A}"/>
              </a:ext>
            </a:extLst>
          </p:cNvPr>
          <p:cNvSpPr/>
          <p:nvPr/>
        </p:nvSpPr>
        <p:spPr>
          <a:xfrm>
            <a:off x="4643438" y="1323545"/>
            <a:ext cx="4489358" cy="49649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4A4D35D-FAA6-D84D-8F02-901E9AD9A627}"/>
              </a:ext>
            </a:extLst>
          </p:cNvPr>
          <p:cNvSpPr/>
          <p:nvPr/>
        </p:nvSpPr>
        <p:spPr>
          <a:xfrm>
            <a:off x="4643804" y="1970342"/>
            <a:ext cx="4392692" cy="447720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43D9548F-E495-DE43-A9FE-40D07D8E6D2D}"/>
              </a:ext>
            </a:extLst>
          </p:cNvPr>
          <p:cNvSpPr/>
          <p:nvPr/>
        </p:nvSpPr>
        <p:spPr>
          <a:xfrm>
            <a:off x="1403648" y="3031973"/>
            <a:ext cx="7283152" cy="1130629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4714FDD0-B5AA-7D43-8DFC-D77CD7A5EF01}"/>
              </a:ext>
            </a:extLst>
          </p:cNvPr>
          <p:cNvSpPr/>
          <p:nvPr/>
        </p:nvSpPr>
        <p:spPr>
          <a:xfrm>
            <a:off x="1357300" y="4355505"/>
            <a:ext cx="7283152" cy="941457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6082FA-D774-EB41-AC6B-3111F4C41F9B}"/>
              </a:ext>
            </a:extLst>
          </p:cNvPr>
          <p:cNvSpPr/>
          <p:nvPr/>
        </p:nvSpPr>
        <p:spPr>
          <a:xfrm>
            <a:off x="1617889" y="2012939"/>
            <a:ext cx="1402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Provided in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RPC’s stub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A71F3C32-182A-064A-99B3-6B116DF8D82E}"/>
              </a:ext>
            </a:extLst>
          </p:cNvPr>
          <p:cNvCxnSpPr>
            <a:stCxn id="11" idx="3"/>
          </p:cNvCxnSpPr>
          <p:nvPr/>
        </p:nvCxnSpPr>
        <p:spPr>
          <a:xfrm flipV="1">
            <a:off x="3020837" y="1588807"/>
            <a:ext cx="1575718" cy="74729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91B6749-EB1D-DC4D-A84B-29BA559C3742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3020837" y="2194202"/>
            <a:ext cx="1622967" cy="141903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D0DCED0-8D9D-574F-81CC-2D95B36CFD3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647156" cy="574979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F02CC597-1715-0E4C-9A3E-2BF4CE6BA60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503914" cy="194159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7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RPC: 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5C825-C4DB-4740-B3C9-4095EAA3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6E417C-DE5E-164C-AEF2-AEF420C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Client stub </a:t>
            </a:r>
          </a:p>
          <a:p>
            <a:pPr lvl="1"/>
            <a:r>
              <a:rPr lang="en-US" altLang="zh-CN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dirty="0">
                <a:ea typeface="MS PGothic" charset="0"/>
              </a:rPr>
              <a:t>Send the request to the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</a:p>
          <a:p>
            <a:pPr lvl="1"/>
            <a:r>
              <a:rPr lang="en-US" altLang="zh-CN" dirty="0">
                <a:ea typeface="MS PGothic" charset="0"/>
              </a:rPr>
              <a:t>Wait for a response</a:t>
            </a:r>
          </a:p>
          <a:p>
            <a:r>
              <a:rPr kumimoji="1" lang="en-US" altLang="zh-CN" dirty="0"/>
              <a:t>Service stub</a:t>
            </a:r>
          </a:p>
          <a:p>
            <a:pPr lvl="1"/>
            <a:r>
              <a:rPr kumimoji="1" lang="en-US" altLang="zh-CN" dirty="0"/>
              <a:t>Wait for a message</a:t>
            </a:r>
          </a:p>
          <a:p>
            <a:pPr lvl="1"/>
            <a:r>
              <a:rPr kumimoji="1" lang="en-US" altLang="zh-CN" dirty="0"/>
              <a:t>Get the parameters from the request</a:t>
            </a:r>
          </a:p>
          <a:p>
            <a:pPr lvl="1"/>
            <a:r>
              <a:rPr kumimoji="1" lang="en-US" altLang="zh-CN" dirty="0"/>
              <a:t>Call 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procedure according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 GET_TIME)</a:t>
            </a:r>
          </a:p>
          <a:p>
            <a:pPr lvl="1"/>
            <a:r>
              <a:rPr kumimoji="1" lang="en-US" altLang="zh-CN" dirty="0"/>
              <a:t>Put the result into a response</a:t>
            </a:r>
          </a:p>
          <a:p>
            <a:pPr lvl="1"/>
            <a:r>
              <a:rPr kumimoji="1" lang="en-US" altLang="zh-CN" dirty="0"/>
              <a:t>Send the response to the client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20A947-BC2C-694C-AA62-049A22C1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99CF8B-E2D1-C145-9E71-5D8CC523595D}"/>
              </a:ext>
            </a:extLst>
          </p:cNvPr>
          <p:cNvSpPr/>
          <p:nvPr/>
        </p:nvSpPr>
        <p:spPr>
          <a:xfrm>
            <a:off x="5584199" y="1291086"/>
            <a:ext cx="3165939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 hide communication details from up-level code, so that up-level code does not change.</a:t>
            </a:r>
          </a:p>
        </p:txBody>
      </p:sp>
    </p:spTree>
    <p:extLst>
      <p:ext uri="{BB962C8B-B14F-4D97-AF65-F5344CB8AC3E}">
        <p14:creationId xmlns:p14="http://schemas.microsoft.com/office/powerpoint/2010/main" val="117400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CC0F3B-8A9A-AB46-8BBA-538138D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0A2C9-BA73-8F40-B71F-9D9D1983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FD9222-7B83-0F4F-B379-1EE5D2F7E4C6}"/>
              </a:ext>
            </a:extLst>
          </p:cNvPr>
          <p:cNvSpPr txBox="1"/>
          <p:nvPr/>
        </p:nvSpPr>
        <p:spPr>
          <a:xfrm>
            <a:off x="457200" y="1194805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DC6B6A-A08B-4940-8525-A59F62F5D915}"/>
              </a:ext>
            </a:extLst>
          </p:cNvPr>
          <p:cNvSpPr txBox="1"/>
          <p:nvPr/>
        </p:nvSpPr>
        <p:spPr>
          <a:xfrm>
            <a:off x="457200" y="3076451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A67039-46E9-9946-8495-77A5811453D6}"/>
              </a:ext>
            </a:extLst>
          </p:cNvPr>
          <p:cNvSpPr txBox="1"/>
          <p:nvPr/>
        </p:nvSpPr>
        <p:spPr>
          <a:xfrm>
            <a:off x="4794503" y="1404360"/>
            <a:ext cx="4070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code is not changed comparing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with the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single-machine case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9D65CE6A-07F4-8642-A934-84CEA76A96A7}"/>
              </a:ext>
            </a:extLst>
          </p:cNvPr>
          <p:cNvCxnSpPr/>
          <p:nvPr/>
        </p:nvCxnSpPr>
        <p:spPr>
          <a:xfrm flipH="1">
            <a:off x="4499993" y="1604415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9A1615E-4E82-DA4A-83F0-9AAB4BE1C1FA}"/>
              </a:ext>
            </a:extLst>
          </p:cNvPr>
          <p:cNvSpPr txBox="1"/>
          <p:nvPr/>
        </p:nvSpPr>
        <p:spPr>
          <a:xfrm>
            <a:off x="5796136" y="2301106"/>
            <a:ext cx="283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latin typeface="+mn-ea"/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of client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6BFA49A8-E88A-ED44-A1D9-FE040B9531C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214313" y="2670438"/>
            <a:ext cx="0" cy="40601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68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EE46B-C005-4941-B299-886D4226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618385-86DE-4E49-A232-F7861D63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6744D1-D948-D541-867E-2CCA4029341B}"/>
              </a:ext>
            </a:extLst>
          </p:cNvPr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D3DBD2-055D-8940-B299-468462AE6712}"/>
              </a:ext>
            </a:extLst>
          </p:cNvPr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F4372-14A3-AA4F-9B3F-EE546A6F0E8E}"/>
              </a:ext>
            </a:extLst>
          </p:cNvPr>
          <p:cNvSpPr txBox="1"/>
          <p:nvPr/>
        </p:nvSpPr>
        <p:spPr>
          <a:xfrm>
            <a:off x="5354821" y="1171985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Note: this code is not changed</a:t>
            </a: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0D848FB0-E7AE-C743-9EF5-AE2ED17ACCE3}"/>
              </a:ext>
            </a:extLst>
          </p:cNvPr>
          <p:cNvCxnSpPr/>
          <p:nvPr/>
        </p:nvCxnSpPr>
        <p:spPr>
          <a:xfrm flipH="1">
            <a:off x="5035172" y="1372040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80E4D66-1E3D-184A-B84B-D1E369437DCD}"/>
              </a:ext>
            </a:extLst>
          </p:cNvPr>
          <p:cNvSpPr txBox="1"/>
          <p:nvPr/>
        </p:nvSpPr>
        <p:spPr>
          <a:xfrm>
            <a:off x="5652120" y="1860993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of server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747A2B6D-214F-4C44-85EF-379B168EC7FC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026856" y="2230325"/>
            <a:ext cx="0" cy="24487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99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7D7F-0570-E74E-8C25-7825F3A8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98A21B-76AF-F146-B470-DD163D94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151ACE-D51F-D94A-9010-F465F66DC357}"/>
              </a:ext>
            </a:extLst>
          </p:cNvPr>
          <p:cNvSpPr txBox="1"/>
          <p:nvPr/>
        </p:nvSpPr>
        <p:spPr>
          <a:xfrm>
            <a:off x="457199" y="3073524"/>
            <a:ext cx="8229601" cy="24622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TIME_SERVICE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if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"Get time" and 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SECONDS or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{"OK",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DDD0DD-1367-AF4C-A62F-927FDD29F108}"/>
              </a:ext>
            </a:extLst>
          </p:cNvPr>
          <p:cNvSpPr txBox="1"/>
          <p:nvPr/>
        </p:nvSpPr>
        <p:spPr>
          <a:xfrm>
            <a:off x="457200" y="1057300"/>
            <a:ext cx="8229600" cy="191789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{"Get time",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GET_RETCODE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HANDLE_ERROR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4161731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C6CB3-8DD2-BA4B-8FDF-5732935A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7AF6F7-AB36-9843-BCBC-65CF82D36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message may contain: 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6E1813-6D4F-3745-9A8D-31508A4F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026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9A820-103E-0549-A92C-8D0D614E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A6970-F03C-684A-AFBA-FFE3CEE9F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program #</a:t>
            </a:r>
          </a:p>
          <a:p>
            <a:pPr lvl="1"/>
            <a:r>
              <a:rPr kumimoji="1" lang="en-US" altLang="zh-CN" dirty="0"/>
              <a:t>program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procedure #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dirty="0"/>
              <a:t>arguments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F9E48-68F8-8A43-967B-3D8F91D9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970A8A-D518-F948-B561-FC9538E462CA}"/>
              </a:ext>
            </a:extLst>
          </p:cNvPr>
          <p:cNvSpPr txBox="1"/>
          <p:nvPr/>
        </p:nvSpPr>
        <p:spPr>
          <a:xfrm>
            <a:off x="2411190" y="1491631"/>
            <a:ext cx="540117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 is short for "transaction"</a:t>
            </a: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reply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endParaRPr kumimoji="1" lang="en-US" altLang="zh-CN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remembers the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each call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61E5425-87B2-F94C-9644-D2207EFED498}"/>
              </a:ext>
            </a:extLst>
          </p:cNvPr>
          <p:cNvCxnSpPr/>
          <p:nvPr/>
        </p:nvCxnSpPr>
        <p:spPr>
          <a:xfrm>
            <a:off x="1691110" y="171965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88A2D51-0842-084C-8842-132D4A86E763}"/>
              </a:ext>
            </a:extLst>
          </p:cNvPr>
          <p:cNvSpPr txBox="1"/>
          <p:nvPr/>
        </p:nvSpPr>
        <p:spPr>
          <a:xfrm>
            <a:off x="3491880" y="3003865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Server dispatch uses prog#, proc#</a:t>
            </a: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D6495B7-394B-304C-BF41-02EEC410B54A}"/>
              </a:ext>
            </a:extLst>
          </p:cNvPr>
          <p:cNvCxnSpPr/>
          <p:nvPr/>
        </p:nvCxnSpPr>
        <p:spPr>
          <a:xfrm>
            <a:off x="2771800" y="2899919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F50235-0B39-3447-8C26-8340F7EE61D9}"/>
              </a:ext>
            </a:extLst>
          </p:cNvPr>
          <p:cNvCxnSpPr/>
          <p:nvPr/>
        </p:nvCxnSpPr>
        <p:spPr>
          <a:xfrm flipV="1">
            <a:off x="2771800" y="3319966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950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BCC5B-F88D-5D45-AD2E-4B0A8448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2AFF54-7DE6-774A-A3CB-6FD14DF8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reply: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accepted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 RPC version, auth failure,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success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bad prog/proc #,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results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36399A-161D-0145-8F7C-A7E45939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595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59DB8-B80A-7541-953B-F2B8DD70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Binding: find the server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2841B-B6E6-C247-A9BD-96B9AFDA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Can implement with other network name services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u="sng" dirty="0"/>
              <a:t>192.168.10.233:8888</a:t>
            </a:r>
            <a:r>
              <a:rPr kumimoji="1" lang="en-US" altLang="zh-CN" dirty="0"/>
              <a:t> + function ID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4C66AF-E8A5-3D4A-A608-63FCE9AC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485A23E-0C49-4347-B3A8-89E3680C9D13}"/>
              </a:ext>
            </a:extLst>
          </p:cNvPr>
          <p:cNvSpPr/>
          <p:nvPr/>
        </p:nvSpPr>
        <p:spPr>
          <a:xfrm>
            <a:off x="995233" y="2671499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client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29ED7B-211C-2D41-83E8-F57FC872CBE9}"/>
              </a:ext>
            </a:extLst>
          </p:cNvPr>
          <p:cNvSpPr/>
          <p:nvPr/>
        </p:nvSpPr>
        <p:spPr>
          <a:xfrm>
            <a:off x="491177" y="3095228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CreateChannel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"localhost:50051"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InsecureChannelCredentials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());</a:t>
            </a:r>
            <a:endParaRPr lang="zh-CN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7B4893-49C8-6246-B3E9-D750966EB8C2}"/>
              </a:ext>
            </a:extLst>
          </p:cNvPr>
          <p:cNvSpPr/>
          <p:nvPr/>
        </p:nvSpPr>
        <p:spPr>
          <a:xfrm>
            <a:off x="995233" y="4159563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server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E325A8-DFE9-4C4F-A45B-1ABB5BD1634D}"/>
              </a:ext>
            </a:extLst>
          </p:cNvPr>
          <p:cNvSpPr/>
          <p:nvPr/>
        </p:nvSpPr>
        <p:spPr>
          <a:xfrm>
            <a:off x="1907704" y="464630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std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stringserver_address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"0.0.0.0:50051"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AddListeningPort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 ...);</a:t>
            </a:r>
            <a:endParaRPr lang="zh-CN" altLang="en-US" dirty="0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4AD8227-DBBA-9D42-825E-AB0429DDEC1C}"/>
              </a:ext>
            </a:extLst>
          </p:cNvPr>
          <p:cNvSpPr/>
          <p:nvPr/>
        </p:nvSpPr>
        <p:spPr>
          <a:xfrm>
            <a:off x="5633545" y="3162939"/>
            <a:ext cx="1315840" cy="1493144"/>
          </a:xfrm>
          <a:custGeom>
            <a:avLst/>
            <a:gdLst>
              <a:gd name="connsiteX0" fmla="*/ 0 w 1315840"/>
              <a:gd name="connsiteY0" fmla="*/ 147820 h 1493144"/>
              <a:gd name="connsiteX1" fmla="*/ 620110 w 1315840"/>
              <a:gd name="connsiteY1" fmla="*/ 675 h 1493144"/>
              <a:gd name="connsiteX2" fmla="*/ 1093076 w 1315840"/>
              <a:gd name="connsiteY2" fmla="*/ 200371 h 1493144"/>
              <a:gd name="connsiteX3" fmla="*/ 1303283 w 1315840"/>
              <a:gd name="connsiteY3" fmla="*/ 704868 h 1493144"/>
              <a:gd name="connsiteX4" fmla="*/ 746234 w 1315840"/>
              <a:gd name="connsiteY4" fmla="*/ 988647 h 1493144"/>
              <a:gd name="connsiteX5" fmla="*/ 651641 w 1315840"/>
              <a:gd name="connsiteY5" fmla="*/ 1493144 h 149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5840" h="1493144">
                <a:moveTo>
                  <a:pt x="0" y="147820"/>
                </a:moveTo>
                <a:cubicBezTo>
                  <a:pt x="218965" y="69868"/>
                  <a:pt x="437931" y="-8084"/>
                  <a:pt x="620110" y="675"/>
                </a:cubicBezTo>
                <a:cubicBezTo>
                  <a:pt x="802289" y="9433"/>
                  <a:pt x="979214" y="83006"/>
                  <a:pt x="1093076" y="200371"/>
                </a:cubicBezTo>
                <a:cubicBezTo>
                  <a:pt x="1206938" y="317736"/>
                  <a:pt x="1361090" y="573489"/>
                  <a:pt x="1303283" y="704868"/>
                </a:cubicBezTo>
                <a:cubicBezTo>
                  <a:pt x="1245476" y="836247"/>
                  <a:pt x="854841" y="857268"/>
                  <a:pt x="746234" y="988647"/>
                </a:cubicBezTo>
                <a:cubicBezTo>
                  <a:pt x="637627" y="1120026"/>
                  <a:pt x="644634" y="1306585"/>
                  <a:pt x="651641" y="149314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D4AF9A-4A8D-9648-A91C-00FB87011232}"/>
              </a:ext>
            </a:extLst>
          </p:cNvPr>
          <p:cNvSpPr/>
          <p:nvPr/>
        </p:nvSpPr>
        <p:spPr>
          <a:xfrm>
            <a:off x="6425404" y="35676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binding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8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How to pass the data between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client &amp; server?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1396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A02EE-5D94-7A47-B5EA-26202B37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 passing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92519-138C-AF41-AB95-5683A4615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r>
              <a:rPr kumimoji="1" lang="en-US" altLang="zh-CN" b="0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kumimoji="1" lang="en-US" altLang="zh-CN" dirty="0"/>
              <a:t>Easy: just copy data to network message </a:t>
            </a:r>
          </a:p>
          <a:p>
            <a:r>
              <a:rPr kumimoji="1" lang="en-US" altLang="zh-CN" b="0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reference</a:t>
            </a:r>
            <a:r>
              <a:rPr kumimoji="1" lang="en-US" altLang="zh-CN" b="0" dirty="0">
                <a:solidFill>
                  <a:srgbClr val="000000"/>
                </a:solidFill>
              </a:rPr>
              <a:t>?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Makes no sense without shared memory 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Process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 into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pointerless</a:t>
            </a:r>
            <a:r>
              <a:rPr kumimoji="1" lang="en-US" altLang="zh-CN" dirty="0"/>
              <a:t> representation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pPr lvl="1"/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reconstructs structure with local pointers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5A2EA-4433-7448-84C9-3C9428C3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8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C2D10-0E11-6C4E-A7DB-522AB042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Parameter passing is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00D954-0FD5-284F-AD02-02D1FD08E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Distributed systems have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incompatibility</a:t>
            </a:r>
            <a:r>
              <a:rPr kumimoji="1" lang="en-US" altLang="zh-CN" b="0" dirty="0"/>
              <a:t> problem,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 not exist on a single machine</a:t>
            </a:r>
          </a:p>
          <a:p>
            <a:r>
              <a:rPr kumimoji="1" lang="en-US" altLang="zh-CN" b="0" dirty="0"/>
              <a:t>For example, remote machine may have </a:t>
            </a:r>
            <a:r>
              <a:rPr kumimoji="1" lang="en-US" altLang="zh-CN" dirty="0">
                <a:solidFill>
                  <a:srgbClr val="C00000"/>
                </a:solidFill>
              </a:rPr>
              <a:t>different: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byte ordering,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/>
              <a:t>sizes of integers and other types,</a:t>
            </a:r>
          </a:p>
          <a:p>
            <a:pPr lvl="1"/>
            <a:r>
              <a:rPr lang="en-US" altLang="zh-CN" dirty="0"/>
              <a:t>floating point representations,</a:t>
            </a:r>
          </a:p>
          <a:p>
            <a:pPr lvl="1"/>
            <a:r>
              <a:rPr lang="en-US" altLang="zh-CN" dirty="0"/>
              <a:t>character sets, </a:t>
            </a:r>
          </a:p>
          <a:p>
            <a:pPr lvl="1"/>
            <a:r>
              <a:rPr lang="en-US" altLang="zh-CN" dirty="0"/>
              <a:t>alignment requirements </a:t>
            </a:r>
          </a:p>
          <a:p>
            <a:pPr lvl="1"/>
            <a:r>
              <a:rPr lang="en-US" altLang="zh-CN" dirty="0"/>
              <a:t>etc.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91B2DB-49A1-8D4E-814D-59DEC66A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A16425-7C39-B849-AE7B-F8FF86793761}"/>
              </a:ext>
            </a:extLst>
          </p:cNvPr>
          <p:cNvGrpSpPr/>
          <p:nvPr/>
        </p:nvGrpSpPr>
        <p:grpSpPr>
          <a:xfrm>
            <a:off x="6595470" y="2438561"/>
            <a:ext cx="2023241" cy="822905"/>
            <a:chOff x="5940152" y="463063"/>
            <a:chExt cx="2023241" cy="82290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654FE63-A324-A04D-B9DE-A0AAA8DF3316}"/>
                </a:ext>
              </a:extLst>
            </p:cNvPr>
            <p:cNvGrpSpPr/>
            <p:nvPr/>
          </p:nvGrpSpPr>
          <p:grpSpPr>
            <a:xfrm>
              <a:off x="5940152" y="463063"/>
              <a:ext cx="504056" cy="432048"/>
              <a:chOff x="5004048" y="625252"/>
              <a:chExt cx="504056" cy="432048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09D4319-380A-9649-BD0C-40AA52D440CE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9D5D0DC-61D3-3C49-8620-E498D165F3D1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29ADBD5-55D6-E244-9357-973A32F977D0}"/>
                </a:ext>
              </a:extLst>
            </p:cNvPr>
            <p:cNvGrpSpPr/>
            <p:nvPr/>
          </p:nvGrpSpPr>
          <p:grpSpPr>
            <a:xfrm>
              <a:off x="6444208" y="463063"/>
              <a:ext cx="523898" cy="432048"/>
              <a:chOff x="5004048" y="625252"/>
              <a:chExt cx="523898" cy="43204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D7423B3-45E4-EB41-B7EB-67AD57DDDF4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CCEBF0D-C04B-AB46-AE6A-8E1E2CEE5A8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B0F512E-4B35-E042-B1FF-CB6E79A1ADBC}"/>
                </a:ext>
              </a:extLst>
            </p:cNvPr>
            <p:cNvGrpSpPr/>
            <p:nvPr/>
          </p:nvGrpSpPr>
          <p:grpSpPr>
            <a:xfrm>
              <a:off x="6953897" y="463063"/>
              <a:ext cx="549546" cy="432048"/>
              <a:chOff x="5004048" y="625252"/>
              <a:chExt cx="549546" cy="43204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C8C22E6-BC57-2541-9F7D-D3AF054EEE0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25873F0-4696-6246-ABE2-6F9FDFCB08D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7D23C19-D7D9-CF42-B089-A3C4265B4755}"/>
                </a:ext>
              </a:extLst>
            </p:cNvPr>
            <p:cNvGrpSpPr/>
            <p:nvPr/>
          </p:nvGrpSpPr>
          <p:grpSpPr>
            <a:xfrm>
              <a:off x="7452320" y="463063"/>
              <a:ext cx="511073" cy="432048"/>
              <a:chOff x="5004048" y="625252"/>
              <a:chExt cx="511073" cy="43204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83D8C4D-3F89-9C43-9BDA-6D2F8FCF2590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534C897-1ED2-F046-ABC5-76C91E245042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783000-6779-6C45-80BB-34C11749363B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E7D56-B64D-1C44-905A-1D8681087463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07CE5B6-1E4C-264E-858B-A6B596B15093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0F8877-1E08-1E40-8E3F-34C3920352C0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5FD53D6-7A6C-0B41-8D94-7A710563F42F}"/>
              </a:ext>
            </a:extLst>
          </p:cNvPr>
          <p:cNvSpPr txBox="1"/>
          <p:nvPr/>
        </p:nvSpPr>
        <p:spPr>
          <a:xfrm>
            <a:off x="6012160" y="2106137"/>
            <a:ext cx="3074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Big endian, e.g., Power processor</a:t>
            </a:r>
            <a:endParaRPr kumimoji="1" lang="zh-CN" altLang="en-US" sz="15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0020BF8-B52B-8F4F-877D-C3BE3B28D38D}"/>
              </a:ext>
            </a:extLst>
          </p:cNvPr>
          <p:cNvGrpSpPr/>
          <p:nvPr/>
        </p:nvGrpSpPr>
        <p:grpSpPr>
          <a:xfrm>
            <a:off x="6595470" y="3822906"/>
            <a:ext cx="2016224" cy="822905"/>
            <a:chOff x="5940152" y="463063"/>
            <a:chExt cx="2016224" cy="82290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258987A-C46C-D248-9B78-5CCED6C7736E}"/>
                </a:ext>
              </a:extLst>
            </p:cNvPr>
            <p:cNvGrpSpPr/>
            <p:nvPr/>
          </p:nvGrpSpPr>
          <p:grpSpPr>
            <a:xfrm>
              <a:off x="5940152" y="463063"/>
              <a:ext cx="511073" cy="432048"/>
              <a:chOff x="5004048" y="625252"/>
              <a:chExt cx="511073" cy="432048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5A78F96-5AAF-254E-AAB6-CD73B44F48AB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BCD641D-7CD4-2340-991C-680975D3E069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21CBB3E-1765-A04A-937F-9E1CA3861A9D}"/>
                </a:ext>
              </a:extLst>
            </p:cNvPr>
            <p:cNvGrpSpPr/>
            <p:nvPr/>
          </p:nvGrpSpPr>
          <p:grpSpPr>
            <a:xfrm>
              <a:off x="6444208" y="463063"/>
              <a:ext cx="549546" cy="432048"/>
              <a:chOff x="5004048" y="625252"/>
              <a:chExt cx="549546" cy="432048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A666B18-2CEF-7142-B2D6-70C431E0304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22827A8-B95F-6249-A5C1-45AE16BB4E38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88B1D3-A11E-6E44-BE50-AE369F2D8362}"/>
                </a:ext>
              </a:extLst>
            </p:cNvPr>
            <p:cNvGrpSpPr/>
            <p:nvPr/>
          </p:nvGrpSpPr>
          <p:grpSpPr>
            <a:xfrm>
              <a:off x="6953897" y="463063"/>
              <a:ext cx="523898" cy="432048"/>
              <a:chOff x="5004048" y="625252"/>
              <a:chExt cx="523898" cy="43204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697D6A4-B9B5-7F43-9FBC-CF8089DCD19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E626346-251F-E841-8E56-38B5200D54A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8D2725E-365A-804F-AF74-43E8D285C1CC}"/>
                </a:ext>
              </a:extLst>
            </p:cNvPr>
            <p:cNvGrpSpPr/>
            <p:nvPr/>
          </p:nvGrpSpPr>
          <p:grpSpPr>
            <a:xfrm>
              <a:off x="7452320" y="463063"/>
              <a:ext cx="504056" cy="432048"/>
              <a:chOff x="5004048" y="625252"/>
              <a:chExt cx="504056" cy="43204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335DD18-4012-894C-A0D5-F4B9B6DF33DF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B4AE01B-AB12-0443-A959-F5D8B90B103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07C57F-C3BF-D14B-8CC0-7C88DF5E512F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6992E5-1FEA-E64A-A3F8-A24CD3EB5057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27802DD-6C63-804B-8ADD-43EFA38187CA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1D34D3C-CC24-DA4E-AD79-15D8584358E3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CB403BF-008F-834A-BA03-E79F8EAA7E22}"/>
              </a:ext>
            </a:extLst>
          </p:cNvPr>
          <p:cNvSpPr txBox="1"/>
          <p:nvPr/>
        </p:nvSpPr>
        <p:spPr>
          <a:xfrm>
            <a:off x="6511439" y="3468383"/>
            <a:ext cx="210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Little endian, e.g., X86</a:t>
            </a:r>
            <a:endParaRPr kumimoji="1" lang="zh-CN" altLang="en-US" sz="15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63F773-EAAA-2B44-B365-42E950F94062}"/>
              </a:ext>
            </a:extLst>
          </p:cNvPr>
          <p:cNvSpPr txBox="1"/>
          <p:nvPr/>
        </p:nvSpPr>
        <p:spPr>
          <a:xfrm>
            <a:off x="6534754" y="1402119"/>
            <a:ext cx="21242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u="sng" dirty="0">
                <a:solidFill>
                  <a:srgbClr val="BE384B"/>
                </a:solidFill>
              </a:rPr>
              <a:t>Represent 0x89abcdef</a:t>
            </a:r>
            <a:endParaRPr kumimoji="1" lang="zh-CN" altLang="en-US" sz="1500" u="sng" dirty="0">
              <a:solidFill>
                <a:srgbClr val="BE384B"/>
              </a:solidFill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:a16="http://schemas.microsoft.com/office/drawing/2014/main" id="{F7D484E9-CB80-554F-8B84-A6E9E9C9A716}"/>
              </a:ext>
            </a:extLst>
          </p:cNvPr>
          <p:cNvSpPr/>
          <p:nvPr/>
        </p:nvSpPr>
        <p:spPr>
          <a:xfrm>
            <a:off x="7389315" y="1746809"/>
            <a:ext cx="464111" cy="299505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79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9C657-E5CE-7148-813E-858B836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 passing is more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6002-5D16-0347-8374-A5571E68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 changing over time </a:t>
            </a:r>
          </a:p>
          <a:p>
            <a:pPr lvl="1"/>
            <a:r>
              <a:rPr kumimoji="1" lang="en-US" altLang="zh-CN" dirty="0"/>
              <a:t>What would happen if a server </a:t>
            </a:r>
            <a:r>
              <a:rPr kumimoji="1" lang="en-US" altLang="zh-CN" b="1" dirty="0">
                <a:solidFill>
                  <a:srgbClr val="C00000"/>
                </a:solidFill>
              </a:rPr>
              <a:t>upgrades</a:t>
            </a:r>
            <a:r>
              <a:rPr kumimoji="1" lang="en-US" altLang="zh-CN" dirty="0"/>
              <a:t> while the client is intact? </a:t>
            </a:r>
          </a:p>
          <a:p>
            <a:pPr lvl="1"/>
            <a:r>
              <a:rPr kumimoji="1" lang="en-US" altLang="zh-CN" dirty="0"/>
              <a:t>E.g., server upgrades and adds a priority field to its message, what would happen if the client does not change?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Evolvability</a:t>
            </a:r>
            <a:r>
              <a:rPr kumimoji="1" lang="en-US" altLang="zh-CN" b="0" dirty="0"/>
              <a:t>: we should built systems that are easy to adapt to changes!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Backward compatibility</a:t>
            </a:r>
            <a:r>
              <a:rPr kumimoji="1" lang="en-US" altLang="zh-CN" dirty="0"/>
              <a:t>: newer code can read data that was written by older code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Forward compatibility</a:t>
            </a:r>
            <a:r>
              <a:rPr kumimoji="1" lang="en-US" altLang="zh-CN" dirty="0"/>
              <a:t>: older code can read that was written by newer code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0E6A76-37CC-744D-87C3-9C335B4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796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17AA3-3679-F442-B397-CCE5C6CE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Representing data: encoding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6DD17F-0397-F648-8143-9416E255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Need standard </a:t>
            </a:r>
            <a:r>
              <a:rPr kumimoji="1" lang="en-US" altLang="zh-CN" dirty="0">
                <a:solidFill>
                  <a:srgbClr val="C00000"/>
                </a:solidFill>
              </a:rPr>
              <a:t>encoding</a:t>
            </a:r>
            <a:r>
              <a:rPr kumimoji="1" lang="en-US" altLang="zh-CN" b="0" dirty="0"/>
              <a:t> to enable communication between heterogeneous systems &amp; different versions of software</a:t>
            </a:r>
          </a:p>
          <a:p>
            <a:pPr lvl="1"/>
            <a:r>
              <a:rPr lang="en-US" altLang="zh-CN" dirty="0"/>
              <a:t>Sun’s RPC uses XDR (</a:t>
            </a:r>
            <a:r>
              <a:rPr lang="en-US" altLang="zh-CN" dirty="0" err="1"/>
              <a:t>eXternal</a:t>
            </a:r>
            <a:r>
              <a:rPr lang="en-US" altLang="zh-CN" dirty="0"/>
              <a:t> Data Representation) </a:t>
            </a:r>
          </a:p>
          <a:p>
            <a:pPr lvl="1"/>
            <a:r>
              <a:rPr lang="en-US" altLang="zh-CN" dirty="0"/>
              <a:t>ASN.1 (ISO Abstract Syntax Notation) </a:t>
            </a:r>
          </a:p>
          <a:p>
            <a:pPr lvl="1"/>
            <a:r>
              <a:rPr lang="en-US" altLang="zh-CN" dirty="0"/>
              <a:t>JSON</a:t>
            </a:r>
          </a:p>
          <a:p>
            <a:pPr lvl="1"/>
            <a:r>
              <a:rPr lang="en-US" altLang="zh-CN" dirty="0"/>
              <a:t>Google Protocol Buffers </a:t>
            </a:r>
          </a:p>
          <a:p>
            <a:pPr lvl="1"/>
            <a:r>
              <a:rPr lang="en-US" altLang="zh-CN" dirty="0"/>
              <a:t>W3C XML Schema Language </a:t>
            </a:r>
          </a:p>
          <a:p>
            <a:pPr marL="742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48E1D-4A64-E744-B7E3-7F6614B2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1026" name="Picture 2" descr="Mac, Linux, Windows 安裝Protocol Buffer (protobuf) compiler 方式">
            <a:extLst>
              <a:ext uri="{FF2B5EF4-FFF2-40B4-BE49-F238E27FC236}">
                <a16:creationId xmlns:a16="http://schemas.microsoft.com/office/drawing/2014/main" id="{4925F472-8EAB-0040-B851-4698FDB7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80" y="4090858"/>
            <a:ext cx="3050530" cy="11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SON Logo - Byspel">
            <a:extLst>
              <a:ext uri="{FF2B5EF4-FFF2-40B4-BE49-F238E27FC236}">
                <a16:creationId xmlns:a16="http://schemas.microsoft.com/office/drawing/2014/main" id="{4C928CDF-D0B5-0C43-8231-240659D5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92" y="4276293"/>
            <a:ext cx="1944216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D70E82-9228-1048-8A66-A0E74DF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46314"/>
            <a:ext cx="2448272" cy="5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40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AB7C9-8CD0-F642-B5A7-8ED970DE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language-specific formats?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A6ED94-0B6C-F64A-B6F5-A5B8EDA90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Many languages have </a:t>
            </a:r>
            <a:r>
              <a:rPr kumimoji="1" lang="en-US" altLang="zh-CN" dirty="0">
                <a:solidFill>
                  <a:srgbClr val="C00000"/>
                </a:solidFill>
              </a:rPr>
              <a:t>built-in support </a:t>
            </a:r>
            <a:r>
              <a:rPr kumimoji="1" lang="en-US" altLang="zh-CN" b="0" dirty="0"/>
              <a:t>for encoding in-memory objects</a:t>
            </a:r>
          </a:p>
          <a:p>
            <a:pPr lvl="1"/>
            <a:r>
              <a:rPr kumimoji="1" lang="en-US" altLang="zh-CN" dirty="0"/>
              <a:t>Java’s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java.io.Serializable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Python’s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</a:p>
          <a:p>
            <a:endParaRPr kumimoji="1" lang="en-US" altLang="zh-CN" dirty="0">
              <a:solidFill>
                <a:srgbClr val="C00000"/>
              </a:solidFill>
              <a:cs typeface="Courier New" panose="02070309020205020404" pitchFamily="49" charset="0"/>
            </a:endParaRPr>
          </a:p>
          <a:p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Drawbacks</a:t>
            </a:r>
            <a:r>
              <a:rPr kumimoji="1" lang="en-US" altLang="zh-CN" b="0" dirty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The encoding is tied to a particular programming language</a:t>
            </a:r>
          </a:p>
          <a:p>
            <a:pPr lvl="2"/>
            <a:r>
              <a:rPr kumimoji="1" lang="en-US" altLang="zh-CN" dirty="0">
                <a:cs typeface="Courier New" panose="02070309020205020404" pitchFamily="49" charset="0"/>
              </a:rPr>
              <a:t>E.g., it’s challenging to use a Java client to call a C++ server </a:t>
            </a:r>
          </a:p>
          <a:p>
            <a:pPr lvl="1"/>
            <a:r>
              <a:rPr kumimoji="1" lang="en-US" altLang="zh-CN" b="0" dirty="0">
                <a:cs typeface="Courier New" panose="02070309020205020404" pitchFamily="49" charset="0"/>
              </a:rPr>
              <a:t>No versioning -&gt; no forward and </a:t>
            </a:r>
            <a:r>
              <a:rPr kumimoji="1" lang="en-US" altLang="zh-CN" dirty="0">
                <a:cs typeface="Courier New" panose="02070309020205020404" pitchFamily="49" charset="0"/>
              </a:rPr>
              <a:t>backward compatibility </a:t>
            </a:r>
            <a:endParaRPr kumimoji="1" lang="en-US" altLang="zh-CN" b="0" dirty="0">
              <a:cs typeface="Courier New" panose="02070309020205020404" pitchFamily="49" charset="0"/>
            </a:endParaRPr>
          </a:p>
          <a:p>
            <a:endParaRPr kumimoji="1" lang="zh-CN" alt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2C8C8A-5C71-2047-845F-DB76ADF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2050" name="Picture 2" descr="Java logo vector in (EPS, AI, CDR) free download">
            <a:extLst>
              <a:ext uri="{FF2B5EF4-FFF2-40B4-BE49-F238E27FC236}">
                <a16:creationId xmlns:a16="http://schemas.microsoft.com/office/drawing/2014/main" id="{F177B951-0E56-1A43-8A62-9EAF3930B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3364"/>
            <a:ext cx="1076785" cy="107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ython in production engineering - Facebook Engineering">
            <a:extLst>
              <a:ext uri="{FF2B5EF4-FFF2-40B4-BE49-F238E27FC236}">
                <a16:creationId xmlns:a16="http://schemas.microsoft.com/office/drawing/2014/main" id="{395FA079-F846-014E-9CB7-B247C3A1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855181"/>
            <a:ext cx="854968" cy="85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603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E05963D-9DD2-C64D-856B-DA95A3D532AF}"/>
              </a:ext>
            </a:extLst>
          </p:cNvPr>
          <p:cNvSpPr txBox="1">
            <a:spLocks/>
          </p:cNvSpPr>
          <p:nvPr/>
        </p:nvSpPr>
        <p:spPr>
          <a:xfrm>
            <a:off x="2699792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Logic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client request format 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E8E677C-1C0D-CF4F-A294-ACE32E88B28C}"/>
              </a:ext>
            </a:extLst>
          </p:cNvPr>
          <p:cNvSpPr txBox="1">
            <a:spLocks/>
          </p:cNvSpPr>
          <p:nvPr/>
        </p:nvSpPr>
        <p:spPr>
          <a:xfrm>
            <a:off x="5873380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12,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56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Human-readable: easy to debug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1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Ambiguity around encoding of numbers  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How to support </a:t>
            </a:r>
            <a:r>
              <a:rPr kumimoji="1" lang="en-US" altLang="zh-CN" b="1" dirty="0">
                <a:solidFill>
                  <a:srgbClr val="C00000"/>
                </a:solidFill>
              </a:rPr>
              <a:t>binary strings</a:t>
            </a:r>
            <a:r>
              <a:rPr kumimoji="1" lang="en-US" altLang="zh-CN" b="0" dirty="0"/>
              <a:t>? </a:t>
            </a:r>
          </a:p>
          <a:p>
            <a:pPr marL="820738" lvl="2" indent="-342900"/>
            <a:r>
              <a:rPr kumimoji="1" lang="en-US" altLang="zh-CN" b="0" dirty="0"/>
              <a:t>Programmers have to </a:t>
            </a:r>
            <a:r>
              <a:rPr kumimoji="1" lang="en-US" altLang="zh-CN" b="1" dirty="0">
                <a:solidFill>
                  <a:srgbClr val="C00000"/>
                </a:solidFill>
              </a:rPr>
              <a:t>re-encode</a:t>
            </a:r>
            <a:r>
              <a:rPr kumimoji="1" lang="en-US" altLang="zh-CN" b="0" dirty="0"/>
              <a:t> the string as Base64, etc</a:t>
            </a:r>
            <a:r>
              <a:rPr kumimoji="1" lang="en-US" altLang="zh-CN" dirty="0"/>
              <a:t>.</a:t>
            </a:r>
            <a:endParaRPr kumimoji="1" lang="en-US" altLang="zh-CN" b="0" dirty="0"/>
          </a:p>
          <a:p>
            <a:pPr marL="74250" lvl="1" indent="0">
              <a:buNone/>
            </a:pPr>
            <a:r>
              <a:rPr kumimoji="1" lang="en-US" altLang="zh-CN" dirty="0"/>
              <a:t>3.  </a:t>
            </a:r>
            <a:r>
              <a:rPr kumimoji="1" lang="en-US" altLang="zh-CN" b="1" dirty="0">
                <a:solidFill>
                  <a:srgbClr val="C00000"/>
                </a:solidFill>
              </a:rPr>
              <a:t>Verbose</a:t>
            </a:r>
            <a:r>
              <a:rPr kumimoji="1" lang="en-US" altLang="zh-CN" dirty="0"/>
              <a:t>: use more bytes to store the data. E.g., &lt;xx&gt; &lt;/xx&gt; in XML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13FC989-B3D0-3842-BB5E-AEB8C6E82A86}"/>
              </a:ext>
            </a:extLst>
          </p:cNvPr>
          <p:cNvSpPr txBox="1">
            <a:spLocks/>
          </p:cNvSpPr>
          <p:nvPr/>
        </p:nvSpPr>
        <p:spPr>
          <a:xfrm>
            <a:off x="5868144" y="2209428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</a:t>
            </a:r>
            <a:r>
              <a:rPr kumimoji="1" lang="en-US" altLang="zh-CN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1AA44BDC-71EB-D541-AF7C-65262E1B6717}"/>
              </a:ext>
            </a:extLst>
          </p:cNvPr>
          <p:cNvSpPr/>
          <p:nvPr/>
        </p:nvSpPr>
        <p:spPr>
          <a:xfrm>
            <a:off x="6372200" y="1495580"/>
            <a:ext cx="2232248" cy="869251"/>
          </a:xfrm>
          <a:prstGeom prst="wedgeRoundRectCallout">
            <a:avLst>
              <a:gd name="adj1" fmla="val -17239"/>
              <a:gd name="adj2" fmla="val 7987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294B76-F902-3341-9757-AE2BCDD10769}"/>
              </a:ext>
            </a:extLst>
          </p:cNvPr>
          <p:cNvSpPr/>
          <p:nvPr/>
        </p:nvSpPr>
        <p:spPr>
          <a:xfrm>
            <a:off x="6503118" y="1537790"/>
            <a:ext cx="197041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dirty="0"/>
              <a:t>How may bytes </a:t>
            </a:r>
          </a:p>
          <a:p>
            <a:r>
              <a:rPr kumimoji="1" lang="en-US" altLang="zh-CN" sz="1500" dirty="0"/>
              <a:t>should I use to store </a:t>
            </a:r>
          </a:p>
          <a:p>
            <a:r>
              <a:rPr kumimoji="1" lang="en-US" altLang="zh-CN" sz="1500" dirty="0"/>
              <a:t>the number? </a:t>
            </a:r>
          </a:p>
        </p:txBody>
      </p:sp>
    </p:spTree>
    <p:extLst>
      <p:ext uri="{BB962C8B-B14F-4D97-AF65-F5344CB8AC3E}">
        <p14:creationId xmlns:p14="http://schemas.microsoft.com/office/powerpoint/2010/main" val="3735034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ADC57-2553-B14D-BD09-5156D238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Binary formats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2406-8685-6C4E-BD98-B8458690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Encode the data using </a:t>
            </a:r>
            <a:r>
              <a:rPr kumimoji="1" lang="en-US" altLang="zh-CN" dirty="0">
                <a:solidFill>
                  <a:srgbClr val="C00000"/>
                </a:solidFill>
              </a:rPr>
              <a:t>binary encoding</a:t>
            </a:r>
          </a:p>
          <a:p>
            <a:pPr lvl="1"/>
            <a:r>
              <a:rPr kumimoji="1" lang="en-US" altLang="zh-CN" b="1" dirty="0"/>
              <a:t>Pros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more compact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accurate,</a:t>
            </a:r>
            <a:r>
              <a:rPr kumimoji="1" lang="en-US" altLang="zh-CN" b="0" dirty="0"/>
              <a:t> faster to 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store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b="0" dirty="0"/>
              <a:t>: less human-</a:t>
            </a:r>
            <a:r>
              <a:rPr kumimoji="1" lang="en-US" altLang="zh-CN" b="0" dirty="0" err="1"/>
              <a:t>readablity</a:t>
            </a:r>
            <a:endParaRPr kumimoji="1" lang="en-US" altLang="zh-CN" b="0" dirty="0"/>
          </a:p>
          <a:p>
            <a:pPr lvl="2"/>
            <a:r>
              <a:rPr kumimoji="1" lang="en-US" altLang="zh-CN" b="0" dirty="0"/>
              <a:t>Not a problem when the data is only used internally</a:t>
            </a:r>
            <a:endParaRPr kumimoji="1" lang="en-US" altLang="zh-CN" dirty="0"/>
          </a:p>
          <a:p>
            <a:pPr lvl="2"/>
            <a:r>
              <a:rPr kumimoji="1" lang="en-US" altLang="zh-CN" b="0" dirty="0"/>
              <a:t>E.g., RPC message metadata </a:t>
            </a:r>
          </a:p>
          <a:p>
            <a:pPr lvl="2"/>
            <a:endParaRPr kumimoji="1" lang="en-US" altLang="zh-CN" b="0" dirty="0"/>
          </a:p>
          <a:p>
            <a:r>
              <a:rPr kumimoji="1" lang="en-US" altLang="zh-CN" b="0" dirty="0"/>
              <a:t>Typical example: </a:t>
            </a:r>
            <a:r>
              <a:rPr lang="en-US" altLang="zh-CN" dirty="0"/>
              <a:t>Thrift &amp; Protocol Buffers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9C7A9-D73D-CD47-BA7B-20232DFA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F20429-BE82-DD43-9218-98381F18D20D}"/>
              </a:ext>
            </a:extLst>
          </p:cNvPr>
          <p:cNvSpPr/>
          <p:nvPr/>
        </p:nvSpPr>
        <p:spPr>
          <a:xfrm>
            <a:off x="920948" y="40096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5D40F4-413E-8840-B8E3-D487F23DB911}"/>
              </a:ext>
            </a:extLst>
          </p:cNvPr>
          <p:cNvSpPr/>
          <p:nvPr/>
        </p:nvSpPr>
        <p:spPr>
          <a:xfrm>
            <a:off x="906734" y="4689587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CB38A9-885D-434C-8320-61C7E8C68FD2}"/>
              </a:ext>
            </a:extLst>
          </p:cNvPr>
          <p:cNvSpPr/>
          <p:nvPr/>
        </p:nvSpPr>
        <p:spPr>
          <a:xfrm>
            <a:off x="899592" y="5080456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Binary formats can reduce it to </a:t>
            </a:r>
            <a:r>
              <a:rPr kumimoji="1" lang="en-US" altLang="zh-CN" b="1" dirty="0">
                <a:solidFill>
                  <a:srgbClr val="C00000"/>
                </a:solidFill>
              </a:rPr>
              <a:t>34B or even less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0370F2-9635-9D4C-984D-B48F981D8931}"/>
              </a:ext>
            </a:extLst>
          </p:cNvPr>
          <p:cNvSpPr txBox="1"/>
          <p:nvPr/>
        </p:nvSpPr>
        <p:spPr>
          <a:xfrm>
            <a:off x="5747222" y="3594852"/>
            <a:ext cx="3024336" cy="698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Thrift,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Facebook,</a:t>
            </a:r>
            <a:r>
              <a:rPr lang="zh-CN" altLang="en-US" sz="1400" dirty="0"/>
              <a:t> </a:t>
            </a:r>
            <a:r>
              <a:rPr lang="en-US" altLang="zh-CN" sz="1400" dirty="0"/>
              <a:t>now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Apache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Protocol</a:t>
            </a:r>
            <a:r>
              <a:rPr lang="zh-CN" altLang="en-US" sz="1400" dirty="0"/>
              <a:t> </a:t>
            </a:r>
            <a:r>
              <a:rPr lang="en-US" altLang="zh-CN" sz="1400" dirty="0"/>
              <a:t>Buffers,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Google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07930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BD57F-8DD2-6A4B-84A8-D64FC1A6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formats: schema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375DE-8686-8542-A90C-DDBA56829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104023"/>
          </a:xfrm>
        </p:spPr>
        <p:txBody>
          <a:bodyPr/>
          <a:lstStyle/>
          <a:p>
            <a:r>
              <a:rPr kumimoji="1" lang="en-US" altLang="zh-CN" b="0" dirty="0"/>
              <a:t>Both Thrift and Protocol Buffers require a </a:t>
            </a:r>
            <a:r>
              <a:rPr kumimoji="1" lang="en-US" altLang="zh-CN" dirty="0">
                <a:solidFill>
                  <a:srgbClr val="C00000"/>
                </a:solidFill>
              </a:rPr>
              <a:t>schema</a:t>
            </a:r>
            <a:r>
              <a:rPr kumimoji="1" lang="en-US" altLang="zh-CN" b="0" dirty="0"/>
              <a:t> for any data that is encoded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</a:t>
            </a:r>
            <a:r>
              <a:rPr kumimoji="1" lang="en-US" altLang="zh-CN" dirty="0"/>
              <a:t>: no need to encode things such as </a:t>
            </a:r>
            <a:r>
              <a:rPr kumimoji="1" lang="en-US" altLang="zh-CN" dirty="0" err="1">
                <a:solidFill>
                  <a:srgbClr val="C00000"/>
                </a:solidFill>
              </a:rPr>
              <a:t>userName</a:t>
            </a:r>
            <a:r>
              <a:rPr kumimoji="1" lang="en-US" altLang="zh-CN" dirty="0"/>
              <a:t> in the encoded data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C42E6-48B3-D64D-9F51-265D5B31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3D81D1-19BF-064B-B7A2-F0120E53C4AB}"/>
              </a:ext>
            </a:extLst>
          </p:cNvPr>
          <p:cNvSpPr/>
          <p:nvPr/>
        </p:nvSpPr>
        <p:spPr>
          <a:xfrm>
            <a:off x="2357438" y="42936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4A5A255-56EE-1641-AC4E-51FD42C0B062}"/>
              </a:ext>
            </a:extLst>
          </p:cNvPr>
          <p:cNvSpPr/>
          <p:nvPr/>
        </p:nvSpPr>
        <p:spPr>
          <a:xfrm>
            <a:off x="2051150" y="4939998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23E25E-B348-A44A-B287-7F316E07EEC3}"/>
              </a:ext>
            </a:extLst>
          </p:cNvPr>
          <p:cNvSpPr/>
          <p:nvPr/>
        </p:nvSpPr>
        <p:spPr>
          <a:xfrm>
            <a:off x="439851" y="254709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6699"/>
                </a:solidFill>
                <a:latin typeface="UbuntuMono"/>
              </a:rPr>
              <a:t>struct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Person </a:t>
            </a:r>
            <a:r>
              <a:rPr lang="en-US" altLang="zh-CN" dirty="0">
                <a:latin typeface="UbuntuMono"/>
              </a:rPr>
              <a:t>{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userName</a:t>
            </a:r>
            <a:r>
              <a:rPr lang="en-US" altLang="zh-CN" dirty="0">
                <a:latin typeface="UbuntuMono"/>
              </a:rPr>
              <a:t>,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i64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favoriteNumber</a:t>
            </a:r>
            <a:r>
              <a:rPr lang="en-US" altLang="zh-CN" dirty="0">
                <a:latin typeface="UbuntuMono"/>
              </a:rPr>
              <a:t>, </a:t>
            </a:r>
          </a:p>
          <a:p>
            <a:r>
              <a:rPr lang="zh-CN" altLang="en-US" dirty="0">
                <a:solidFill>
                  <a:srgbClr val="FF6600"/>
                </a:solidFill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list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&lt;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string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&gt;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interests </a:t>
            </a:r>
            <a:endParaRPr lang="en-US" altLang="zh-CN" dirty="0"/>
          </a:p>
          <a:p>
            <a:r>
              <a:rPr lang="en-US" altLang="zh-CN" dirty="0">
                <a:latin typeface="UbuntuMono"/>
              </a:rPr>
              <a:t>} </a:t>
            </a:r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8056733-58F3-5844-8B92-CA70DB0EDDED}"/>
              </a:ext>
            </a:extLst>
          </p:cNvPr>
          <p:cNvSpPr/>
          <p:nvPr/>
        </p:nvSpPr>
        <p:spPr>
          <a:xfrm>
            <a:off x="5179448" y="253760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message Person </a:t>
            </a:r>
            <a:r>
              <a:rPr lang="en-US" altLang="zh-CN" dirty="0">
                <a:latin typeface="UbuntuMono"/>
              </a:rPr>
              <a:t>{ 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user_name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latin typeface="UbuntuMono"/>
              </a:rPr>
              <a:t>;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optional int64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favorite_number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  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repeated string interests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} </a:t>
            </a:r>
            <a:endParaRPr lang="en-US" altLang="zh-CN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9435EE-456F-6E49-9A11-60661319167E}"/>
              </a:ext>
            </a:extLst>
          </p:cNvPr>
          <p:cNvSpPr/>
          <p:nvPr/>
        </p:nvSpPr>
        <p:spPr>
          <a:xfrm>
            <a:off x="468267" y="2249748"/>
            <a:ext cx="43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Thrift interface definition language (IDL) </a:t>
            </a:r>
          </a:p>
          <a:p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50523F-3ADF-274C-A936-E370B9B62398}"/>
              </a:ext>
            </a:extLst>
          </p:cNvPr>
          <p:cNvSpPr/>
          <p:nvPr/>
        </p:nvSpPr>
        <p:spPr>
          <a:xfrm>
            <a:off x="5154584" y="2242550"/>
            <a:ext cx="224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Protocol Buffers IDL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8250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9B17CB-7AB5-AE47-AD8F-996C9382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lang="en-US" altLang="zh-CN" dirty="0" err="1"/>
              <a:t>BinaryProtocol</a:t>
            </a:r>
            <a:r>
              <a:rPr lang="en-US" altLang="zh-CN" dirty="0"/>
              <a:t> </a:t>
            </a:r>
            <a:r>
              <a:rPr kumimoji="1" lang="en-US" altLang="zh-CN" dirty="0"/>
              <a:t>of </a:t>
            </a:r>
            <a:r>
              <a:rPr lang="en-US" altLang="zh-CN" dirty="0"/>
              <a:t>Thrift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表格&#10;&#10;描述已自动生成">
            <a:extLst>
              <a:ext uri="{FF2B5EF4-FFF2-40B4-BE49-F238E27FC236}">
                <a16:creationId xmlns:a16="http://schemas.microsoft.com/office/drawing/2014/main" id="{A6FBBEE2-D0EE-514A-81EE-9BA7B68FA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A2FDC6-F77B-BE4E-9C70-D1C7248C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36D5C8C-DB50-FA43-B5F4-6A7CD04EB007}"/>
              </a:ext>
            </a:extLst>
          </p:cNvPr>
          <p:cNvSpPr txBox="1">
            <a:spLocks/>
          </p:cNvSpPr>
          <p:nvPr/>
        </p:nvSpPr>
        <p:spPr>
          <a:xfrm>
            <a:off x="457200" y="1129307"/>
            <a:ext cx="3034680" cy="4471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Each field has: </a:t>
            </a:r>
          </a:p>
          <a:p>
            <a:pPr lvl="1"/>
            <a:r>
              <a:rPr kumimoji="1" lang="en-US" altLang="zh-CN" dirty="0"/>
              <a:t>Type annotation (1B)</a:t>
            </a:r>
          </a:p>
          <a:p>
            <a:pPr lvl="1"/>
            <a:r>
              <a:rPr kumimoji="1" lang="en-US" altLang="zh-CN" dirty="0"/>
              <a:t>Type field (1B)</a:t>
            </a:r>
          </a:p>
          <a:p>
            <a:pPr lvl="1"/>
            <a:r>
              <a:rPr lang="en-US" altLang="zh-CN" dirty="0"/>
              <a:t>A length indication (optional, required for string, list, etc.)  </a:t>
            </a:r>
          </a:p>
          <a:p>
            <a:pPr lvl="1"/>
            <a:r>
              <a:rPr kumimoji="1" lang="en-US" altLang="zh-CN" dirty="0"/>
              <a:t>Data (like json) </a:t>
            </a:r>
          </a:p>
          <a:p>
            <a:r>
              <a:rPr kumimoji="1" lang="en-US" altLang="zh-CN" b="0" dirty="0"/>
              <a:t>For each type, the protocol assumes an internal encoding</a:t>
            </a:r>
          </a:p>
          <a:p>
            <a:pPr lvl="1"/>
            <a:r>
              <a:rPr kumimoji="1" lang="en-US" altLang="zh-CN" dirty="0"/>
              <a:t>E.g., little endian </a:t>
            </a:r>
          </a:p>
          <a:p>
            <a:r>
              <a:rPr kumimoji="1" lang="en-US" altLang="zh-CN" dirty="0"/>
              <a:t>Total </a:t>
            </a:r>
            <a:r>
              <a:rPr kumimoji="1" lang="en-US" altLang="zh-CN" dirty="0">
                <a:solidFill>
                  <a:schemeClr val="accent1"/>
                </a:solidFill>
              </a:rPr>
              <a:t>59B</a:t>
            </a:r>
          </a:p>
          <a:p>
            <a:pPr lvl="1"/>
            <a:r>
              <a:rPr kumimoji="1" lang="en-US" altLang="zh-CN" dirty="0"/>
              <a:t>no field names (</a:t>
            </a:r>
            <a:r>
              <a:rPr kumimoji="1" lang="en-US" altLang="zh-CN" dirty="0" err="1"/>
              <a:t>userName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favoriteNumber</a:t>
            </a:r>
            <a:r>
              <a:rPr kumimoji="1" lang="en-US" altLang="zh-CN" dirty="0"/>
              <a:t>, interests) 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6693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16250-944E-CB4A-94D4-8329CC6F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E0E54-9A48-B942-A07A-4F50359E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2818656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375DC4-EA89-F84B-90C7-9EA42816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内容占位符 5" descr="表格&#10;&#10;描述已自动生成">
            <a:extLst>
              <a:ext uri="{FF2B5EF4-FFF2-40B4-BE49-F238E27FC236}">
                <a16:creationId xmlns:a16="http://schemas.microsoft.com/office/drawing/2014/main" id="{63AB4BFE-F909-EC42-86C1-3E5738F2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B851E0A7-23CF-BF48-8E3B-6BDC1FDC5EE2}"/>
              </a:ext>
            </a:extLst>
          </p:cNvPr>
          <p:cNvSpPr/>
          <p:nvPr/>
        </p:nvSpPr>
        <p:spPr>
          <a:xfrm>
            <a:off x="3347864" y="2785492"/>
            <a:ext cx="1440160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B3FAC147-35CF-7D4A-8A13-D63B6F7AE8C0}"/>
              </a:ext>
            </a:extLst>
          </p:cNvPr>
          <p:cNvSpPr/>
          <p:nvPr/>
        </p:nvSpPr>
        <p:spPr>
          <a:xfrm>
            <a:off x="4862895" y="2785492"/>
            <a:ext cx="1216413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0359F00-6F3F-3D45-9D9B-453A74E1EBDB}"/>
              </a:ext>
            </a:extLst>
          </p:cNvPr>
          <p:cNvGrpSpPr/>
          <p:nvPr/>
        </p:nvGrpSpPr>
        <p:grpSpPr>
          <a:xfrm>
            <a:off x="3923341" y="2440936"/>
            <a:ext cx="292068" cy="323165"/>
            <a:chOff x="7270282" y="409492"/>
            <a:chExt cx="292068" cy="3231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D2269A0-2409-6A47-A829-A00FB77EE5B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A95023-0EDB-8D49-BB4F-B8B26405BF40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1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4E926B3-E988-E74F-89E2-DB515B0BCA01}"/>
              </a:ext>
            </a:extLst>
          </p:cNvPr>
          <p:cNvGrpSpPr/>
          <p:nvPr/>
        </p:nvGrpSpPr>
        <p:grpSpPr>
          <a:xfrm>
            <a:off x="5217465" y="2440935"/>
            <a:ext cx="292068" cy="323165"/>
            <a:chOff x="7270282" y="409492"/>
            <a:chExt cx="292068" cy="32316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7972636-8A15-7645-883A-5FFA79C2585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BCAD736-F78D-6346-9ACC-0AA8760D2172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2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013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52480-E946-D44E-BCD6-EE917BF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30CC3697-3FE0-5643-94DB-CC6D290FE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55" y="1057300"/>
            <a:ext cx="6056880" cy="411379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912591-0CAA-074B-B64B-747F4A60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A5F1CA5-998D-984A-9DB7-C57C062CB86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2818656" cy="43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  <a:br>
              <a:rPr kumimoji="1" lang="en-US" altLang="zh-CN" i="1" dirty="0"/>
            </a:br>
            <a:r>
              <a:rPr kumimoji="1" lang="en-US" altLang="zh-CN" b="0" dirty="0">
                <a:solidFill>
                  <a:schemeClr val="accent3"/>
                </a:solidFill>
              </a:rPr>
              <a:t>1337: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from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8B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to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</a:rPr>
              <a:t>2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endParaRPr kumimoji="1" lang="en-US" altLang="zh-CN" dirty="0">
              <a:solidFill>
                <a:schemeClr val="accent3"/>
              </a:solidFill>
            </a:endParaRPr>
          </a:p>
          <a:p>
            <a:pPr lvl="0" indent="-1543050"/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Now only consumes </a:t>
            </a:r>
            <a:r>
              <a:rPr kumimoji="1" lang="en-US" altLang="zh-CN" dirty="0">
                <a:solidFill>
                  <a:srgbClr val="C00000"/>
                </a:solidFill>
              </a:rPr>
              <a:t>34B</a:t>
            </a:r>
            <a:endParaRPr kumimoji="1" lang="zh-CN" altLang="en-US" dirty="0">
              <a:solidFill>
                <a:srgbClr val="C00000"/>
              </a:solidFill>
            </a:endParaRPr>
          </a:p>
          <a:p>
            <a:pPr marL="0" lvl="2" indent="-40005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765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F86DB-2FF1-8E44-BDAA-CE0C7BDD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Schema simplifies supporting compatibility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8C0F96-8079-BF4B-9493-979E1CCC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3771636"/>
          </a:xfrm>
        </p:spPr>
        <p:txBody>
          <a:bodyPr/>
          <a:lstStyle/>
          <a:p>
            <a:r>
              <a:rPr kumimoji="1" lang="en-US" altLang="zh-CN" b="0" dirty="0"/>
              <a:t>Key observation: we only need to keep the </a:t>
            </a:r>
            <a:r>
              <a:rPr kumimoji="1" lang="en-US" altLang="zh-CN" b="0" u="sng" dirty="0"/>
              <a:t>field tags</a:t>
            </a:r>
            <a:r>
              <a:rPr kumimoji="1" lang="en-US" altLang="zh-CN" b="0" dirty="0"/>
              <a:t> &amp; </a:t>
            </a:r>
            <a:r>
              <a:rPr kumimoji="1" lang="en-US" altLang="zh-CN" b="0" u="sng" dirty="0"/>
              <a:t>field type</a:t>
            </a:r>
            <a:r>
              <a:rPr kumimoji="1" lang="en-US" altLang="zh-CN" b="0" dirty="0"/>
              <a:t> compatible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Forward compatible</a:t>
            </a:r>
            <a:r>
              <a:rPr kumimoji="1" lang="en-US" altLang="zh-CN" b="0" dirty="0"/>
              <a:t>: if new schema preserves the presentation of old schema, then new code can trivially decode the data encoded with old schema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Backward compatible</a:t>
            </a:r>
            <a:r>
              <a:rPr kumimoji="1" lang="en-US" altLang="zh-CN" b="0" dirty="0">
                <a:solidFill>
                  <a:schemeClr val="tx1"/>
                </a:solidFill>
              </a:rPr>
              <a:t>: old code can simply </a:t>
            </a:r>
            <a:r>
              <a:rPr kumimoji="1" lang="en-US" altLang="zh-CN" dirty="0">
                <a:solidFill>
                  <a:srgbClr val="0432FF"/>
                </a:solidFill>
              </a:rPr>
              <a:t>skip</a:t>
            </a:r>
            <a:r>
              <a:rPr kumimoji="1" lang="en-US" altLang="zh-CN" b="0" dirty="0">
                <a:solidFill>
                  <a:schemeClr val="tx1"/>
                </a:solidFill>
              </a:rPr>
              <a:t> fields with </a:t>
            </a:r>
            <a:r>
              <a:rPr kumimoji="1" lang="en-US" altLang="zh-CN" dirty="0">
                <a:solidFill>
                  <a:srgbClr val="0432FF"/>
                </a:solidFill>
              </a:rPr>
              <a:t>unknown field tag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1C8FA-9A68-8B4F-83C7-9D130E8C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27EFDDB1-6704-C245-ACEE-5218A688A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7340"/>
            <a:ext cx="2448272" cy="27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99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41630-896D-E249-B01B-29A81B49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</a:t>
            </a:r>
            <a:r>
              <a:rPr kumimoji="1" lang="en-US" altLang="zh-CN" b="1" dirty="0"/>
              <a:t>p</a:t>
            </a:r>
            <a:r>
              <a:rPr lang="en-US" altLang="zh-CN" b="1" dirty="0"/>
              <a:t>arameter passing </a:t>
            </a:r>
            <a:r>
              <a:rPr kumimoji="1" lang="en-US" altLang="zh-CN" dirty="0"/>
              <a:t>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7EBAD-6859-A045-ADF1-68D8C50F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Passing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using RPC is non-trivial, should ensure </a:t>
            </a:r>
          </a:p>
          <a:p>
            <a:pPr lvl="1"/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b="0" dirty="0"/>
              <a:t>Compact</a:t>
            </a:r>
          </a:p>
          <a:p>
            <a:pPr lvl="1"/>
            <a:r>
              <a:rPr kumimoji="1" lang="en-US" altLang="zh-CN" dirty="0"/>
              <a:t>Evolvable </a:t>
            </a:r>
          </a:p>
          <a:p>
            <a:r>
              <a:rPr kumimoji="1" lang="en-US" altLang="zh-CN" dirty="0"/>
              <a:t>Encoding/decode</a:t>
            </a:r>
          </a:p>
          <a:p>
            <a:pPr lvl="1"/>
            <a:r>
              <a:rPr kumimoji="1" lang="en-US" altLang="zh-CN" dirty="0"/>
              <a:t>Convert an object into </a:t>
            </a:r>
            <a:r>
              <a:rPr kumimoji="1" lang="en-US" altLang="zh-CN" b="1" dirty="0">
                <a:solidFill>
                  <a:srgbClr val="C00000"/>
                </a:solidFill>
              </a:rPr>
              <a:t>an array of bytes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with enough annotation so that the decode procedure can convert it back into an object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marshal /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 RPC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other names, e.g., </a:t>
            </a:r>
            <a:r>
              <a:rPr kumimoji="1" lang="en-US" altLang="zh-CN" b="1" dirty="0">
                <a:solidFill>
                  <a:srgbClr val="C00000"/>
                </a:solidFill>
              </a:rPr>
              <a:t>serialize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/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unserialize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ECD9-32AE-5B44-862F-78990E5A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190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2E190-0502-DA42-B458-0A8D6332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Automatic stub 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5DBF-C5C8-534D-AF5A-04021D7E8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Generate stubs from an </a:t>
            </a:r>
            <a:r>
              <a:rPr kumimoji="1" lang="en-US" altLang="zh-CN" dirty="0">
                <a:solidFill>
                  <a:srgbClr val="C00000"/>
                </a:solidFill>
              </a:rPr>
              <a:t>interface specification</a:t>
            </a:r>
          </a:p>
          <a:p>
            <a:pPr lvl="1"/>
            <a:r>
              <a:rPr kumimoji="1" lang="en-US" altLang="zh-CN" b="0" dirty="0"/>
              <a:t>Tool to look at argument and return types</a:t>
            </a:r>
          </a:p>
          <a:p>
            <a:pPr lvl="1"/>
            <a:r>
              <a:rPr kumimoji="1" lang="en-US" altLang="zh-CN" b="0" dirty="0"/>
              <a:t>Generate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b="1" dirty="0">
                <a:solidFill>
                  <a:srgbClr val="C00000"/>
                </a:solidFill>
              </a:rPr>
              <a:t>marshal</a:t>
            </a:r>
            <a:r>
              <a:rPr kumimoji="1" lang="en-US" altLang="zh-CN" b="0" dirty="0"/>
              <a:t> and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0" dirty="0"/>
              <a:t> code</a:t>
            </a:r>
          </a:p>
          <a:p>
            <a:pPr lvl="1"/>
            <a:r>
              <a:rPr kumimoji="1" lang="en-US" altLang="zh-CN" b="0" dirty="0"/>
              <a:t>Generate stub procedures</a:t>
            </a:r>
          </a:p>
          <a:p>
            <a:r>
              <a:rPr kumimoji="1" lang="en-US" altLang="zh-CN" b="0" dirty="0"/>
              <a:t>Benefits:</a:t>
            </a:r>
          </a:p>
          <a:p>
            <a:pPr lvl="1"/>
            <a:r>
              <a:rPr kumimoji="1" lang="en-US" altLang="zh-CN" dirty="0"/>
              <a:t>Saves programming (thus less error)</a:t>
            </a:r>
          </a:p>
          <a:p>
            <a:pPr lvl="1"/>
            <a:r>
              <a:rPr kumimoji="1" lang="en-US" altLang="zh-CN" dirty="0"/>
              <a:t>Ensures agreement on argument types</a:t>
            </a:r>
          </a:p>
          <a:p>
            <a:pPr lvl="2"/>
            <a:r>
              <a:rPr kumimoji="1" lang="en-US" altLang="zh-CN" dirty="0"/>
              <a:t>E.g., consistent function ID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0D2E6B-EFAC-1240-9F22-F4FD5423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870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E5627-CAE8-254B-86EF-0EDEE7D8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Transport protocol of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882FB9-24AB-C743-BB75-294B689EE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Stubs also include implementations of sending/receiving messages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TCP</a:t>
            </a:r>
            <a:r>
              <a:rPr kumimoji="1" lang="en-US" altLang="zh-CN" dirty="0"/>
              <a:t> or </a:t>
            </a:r>
            <a:r>
              <a:rPr kumimoji="1" lang="en-US" altLang="zh-CN" b="1" dirty="0">
                <a:solidFill>
                  <a:srgbClr val="C00000"/>
                </a:solidFill>
              </a:rPr>
              <a:t>UDP</a:t>
            </a:r>
            <a:r>
              <a:rPr kumimoji="1" lang="en-US" altLang="zh-CN" dirty="0"/>
              <a:t>, which one to use? </a:t>
            </a:r>
          </a:p>
          <a:p>
            <a:pPr lvl="1"/>
            <a:r>
              <a:rPr kumimoji="1" lang="en-US" altLang="zh-CN" b="0" dirty="0"/>
              <a:t>What about </a:t>
            </a:r>
            <a:r>
              <a:rPr kumimoji="1" lang="en-US" altLang="zh-CN" dirty="0"/>
              <a:t>new networking features, e.g., RDMA? </a:t>
            </a:r>
          </a:p>
          <a:p>
            <a:r>
              <a:rPr kumimoji="1" lang="en-US" altLang="zh-CN" b="0" dirty="0"/>
              <a:t>Hide the transport protocol from the user </a:t>
            </a:r>
          </a:p>
          <a:p>
            <a:pPr lvl="1"/>
            <a:r>
              <a:rPr kumimoji="1" lang="en-US" altLang="zh-CN" b="1" dirty="0"/>
              <a:t>Benefits</a:t>
            </a:r>
            <a:r>
              <a:rPr kumimoji="1" lang="en-US" altLang="zh-CN" dirty="0"/>
              <a:t>: e.g., transparent migrate to a more advanced network </a:t>
            </a:r>
          </a:p>
          <a:p>
            <a:r>
              <a:rPr kumimoji="1" lang="en-US" altLang="zh-CN" b="0" dirty="0"/>
              <a:t>Most support several </a:t>
            </a:r>
          </a:p>
          <a:p>
            <a:pPr lvl="1"/>
            <a:r>
              <a:rPr kumimoji="1" lang="en-US" altLang="zh-CN" b="0" dirty="0"/>
              <a:t>Allow programmer (or end user) to choose at runtime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C61AF7-9910-C441-BC7B-2596D62B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26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0C5C0-788D-034B-9AEE-4795079E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program distributed systems w/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4C70EA-865B-5F4C-A2C6-C31E19447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simplifies programming w/ an interface similar to local function call </a:t>
            </a:r>
          </a:p>
          <a:p>
            <a:r>
              <a:rPr kumimoji="1" lang="en-US" altLang="zh-CN" b="0" dirty="0"/>
              <a:t>RPC uses stubs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etc.</a:t>
            </a:r>
          </a:p>
          <a:p>
            <a:pPr lvl="1"/>
            <a:r>
              <a:rPr kumimoji="1" lang="en-US" altLang="zh-CN" dirty="0"/>
              <a:t>Ensure correctness &amp; efficiency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Remain challenges</a:t>
            </a:r>
            <a:r>
              <a:rPr kumimoji="1" lang="en-US" altLang="zh-CN" b="0" dirty="0"/>
              <a:t> of RPC</a:t>
            </a:r>
            <a:r>
              <a:rPr kumimoji="1" lang="zh-CN" altLang="en-US" b="0" dirty="0"/>
              <a:t>：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How to handle failure? 	</a:t>
            </a:r>
          </a:p>
          <a:p>
            <a:pPr lvl="2"/>
            <a:r>
              <a:rPr kumimoji="1" lang="en-US" altLang="zh-CN" dirty="0"/>
              <a:t>As we have mentioned, failure is common especially in large-scale distributed systems!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43EB4F-97E4-3C46-9A6C-EA591865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997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102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When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RPC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meets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failure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9477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Local</a:t>
            </a:r>
            <a:r>
              <a:rPr kumimoji="1" lang="en-US" altLang="zh-CN" b="0" dirty="0"/>
              <a:t> procedure calls </a:t>
            </a:r>
            <a:r>
              <a:rPr kumimoji="1" lang="en-US" altLang="zh-CN" dirty="0">
                <a:solidFill>
                  <a:srgbClr val="C00000"/>
                </a:solidFill>
              </a:rPr>
              <a:t>do not fail</a:t>
            </a:r>
            <a:r>
              <a:rPr kumimoji="1" lang="en-US" altLang="zh-CN" b="0" dirty="0">
                <a:solidFill>
                  <a:schemeClr val="tx1"/>
                </a:solidFill>
              </a:rPr>
              <a:t> (most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of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time)</a:t>
            </a:r>
          </a:p>
          <a:p>
            <a:pPr lvl="1"/>
            <a:r>
              <a:rPr kumimoji="1" lang="en-US" altLang="zh-CN" dirty="0"/>
              <a:t>If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 process 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dies </a:t>
            </a:r>
          </a:p>
          <a:p>
            <a:r>
              <a:rPr kumimoji="1" lang="en-US" altLang="zh-CN" b="0" dirty="0"/>
              <a:t>RPC may meet </a:t>
            </a:r>
            <a:r>
              <a:rPr kumimoji="1" lang="en-US" altLang="zh-CN" dirty="0">
                <a:solidFill>
                  <a:srgbClr val="C00000"/>
                </a:solidFill>
              </a:rPr>
              <a:t>many different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</a:p>
          <a:p>
            <a:pPr lvl="1"/>
            <a:r>
              <a:rPr kumimoji="1" lang="en-US" altLang="zh-CN" dirty="0"/>
              <a:t>Parameter error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 just return </a:t>
            </a:r>
          </a:p>
          <a:p>
            <a:pPr lvl="1"/>
            <a:r>
              <a:rPr kumimoji="1" lang="en-US" altLang="zh-CN" dirty="0"/>
              <a:t>Server crash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-&gt; how the client copes with it?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800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26183-38A8-024C-87B0-6658047F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5C2676-04EB-8C4E-A5FD-D76A09EC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could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fail in a </a:t>
            </a:r>
            <a:r>
              <a:rPr kumimoji="1" lang="en-US" altLang="zh-CN" dirty="0">
                <a:solidFill>
                  <a:srgbClr val="BE384B"/>
                </a:solidFill>
              </a:rPr>
              <a:t>partial failure </a:t>
            </a:r>
            <a:r>
              <a:rPr kumimoji="1" lang="en-US" altLang="zh-CN" b="0" dirty="0"/>
              <a:t>way</a:t>
            </a:r>
          </a:p>
          <a:p>
            <a:pPr lvl="1"/>
            <a:r>
              <a:rPr kumimoji="1" lang="en-US" altLang="zh-CN" dirty="0"/>
              <a:t>Like what we have presented in lecture 02</a:t>
            </a:r>
          </a:p>
          <a:p>
            <a:r>
              <a:rPr kumimoji="1" lang="en-US" altLang="zh-CN" b="0" dirty="0"/>
              <a:t>A client uses RPC to call a function at a service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through the network </a:t>
            </a:r>
          </a:p>
          <a:p>
            <a:pPr lvl="1"/>
            <a:r>
              <a:rPr kumimoji="1" lang="en-US" altLang="zh-CN" b="0" dirty="0"/>
              <a:t>The client does not get 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reply</a:t>
            </a:r>
          </a:p>
          <a:p>
            <a:pPr lvl="1"/>
            <a:r>
              <a:rPr kumimoji="1" lang="en-US" altLang="zh-CN" dirty="0"/>
              <a:t>What could possibly happen?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B008A-3DC9-314E-8C37-D553E148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05112B-9D3B-2742-839F-4B6B99067E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51" y="3404510"/>
            <a:ext cx="6264696" cy="204458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04174D-A343-4240-B4B2-D20500BC29BC}"/>
              </a:ext>
            </a:extLst>
          </p:cNvPr>
          <p:cNvSpPr/>
          <p:nvPr/>
        </p:nvSpPr>
        <p:spPr>
          <a:xfrm>
            <a:off x="2843808" y="3404510"/>
            <a:ext cx="3842739" cy="283736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4598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1. Request may have been </a:t>
            </a:r>
            <a:r>
              <a:rPr kumimoji="1" lang="en-US" altLang="zh-CN" dirty="0"/>
              <a:t>lost</a:t>
            </a:r>
            <a:r>
              <a:rPr kumimoji="1" lang="en-US" altLang="zh-CN" b="0" dirty="0"/>
              <a:t> (e.g., someone unplugged a network cable). </a:t>
            </a:r>
          </a:p>
          <a:p>
            <a:r>
              <a:rPr kumimoji="1" lang="en-US" altLang="zh-CN" b="0" dirty="0"/>
              <a:t>2. Request may be waiting in a queue and will be delivered </a:t>
            </a:r>
            <a:r>
              <a:rPr kumimoji="1" lang="en-US" altLang="zh-CN" dirty="0"/>
              <a:t>later</a:t>
            </a:r>
            <a:r>
              <a:rPr kumimoji="1" lang="en-US" altLang="zh-CN" b="0" dirty="0"/>
              <a:t> (e.g., the network or the recipient is overloaded). </a:t>
            </a:r>
          </a:p>
          <a:p>
            <a:r>
              <a:rPr kumimoji="1" lang="en-US" altLang="zh-CN" b="0" dirty="0"/>
              <a:t>3. The remote node may have </a:t>
            </a:r>
            <a:r>
              <a:rPr kumimoji="1" lang="en-US" altLang="zh-CN" dirty="0"/>
              <a:t>failed</a:t>
            </a:r>
            <a:r>
              <a:rPr kumimoji="1" lang="en-US" altLang="zh-CN" b="0" dirty="0"/>
              <a:t> (e.g., it crashed or it was powered down).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493" y="3565903"/>
            <a:ext cx="6264696" cy="204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0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The remote node may </a:t>
            </a:r>
            <a:r>
              <a:rPr kumimoji="1" lang="en" altLang="zh-CN" dirty="0"/>
              <a:t>have temporarily stopped </a:t>
            </a:r>
            <a:r>
              <a:rPr kumimoji="1" lang="en" altLang="zh-CN" b="0" dirty="0"/>
              <a:t>responding (e.g., it is experiencing a long </a:t>
            </a:r>
            <a:r>
              <a:rPr kumimoji="1" lang="en" altLang="zh-CN" dirty="0">
                <a:solidFill>
                  <a:srgbClr val="BE384B"/>
                </a:solidFill>
              </a:rPr>
              <a:t>garbage collection pause</a:t>
            </a:r>
            <a:r>
              <a:rPr kumimoji="1" lang="en" altLang="zh-CN" b="0" dirty="0"/>
              <a:t>) </a:t>
            </a:r>
          </a:p>
          <a:p>
            <a:r>
              <a:rPr kumimoji="1" lang="en" altLang="zh-CN" b="0" dirty="0"/>
              <a:t>5.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</a:t>
            </a:r>
            <a:r>
              <a:rPr kumimoji="1" lang="en" altLang="zh-CN" dirty="0"/>
              <a:t>response</a:t>
            </a:r>
            <a:r>
              <a:rPr kumimoji="1" lang="en" altLang="zh-CN" b="0" dirty="0"/>
              <a:t> has been </a:t>
            </a:r>
            <a:r>
              <a:rPr kumimoji="1" lang="en" altLang="zh-CN" dirty="0"/>
              <a:t>lost</a:t>
            </a:r>
            <a:r>
              <a:rPr kumimoji="1" lang="en" altLang="zh-CN" b="0" dirty="0"/>
              <a:t> on the network (e.g., a network switch has been misconfigured). </a:t>
            </a:r>
          </a:p>
          <a:p>
            <a:r>
              <a:rPr kumimoji="1" lang="en" altLang="zh-CN" b="0" dirty="0"/>
              <a:t>6.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response has been </a:t>
            </a:r>
            <a:r>
              <a:rPr kumimoji="1" lang="en" altLang="zh-CN" dirty="0"/>
              <a:t>delayed</a:t>
            </a:r>
            <a:r>
              <a:rPr kumimoji="1" lang="en" altLang="zh-CN" b="0" dirty="0"/>
              <a:t> and will be delivered later (e.g., the network or your own machine is overloaded).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148775"/>
            <a:ext cx="4392488" cy="143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030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!=</a:t>
            </a:r>
            <a:r>
              <a:rPr kumimoji="1" lang="zh-CN" altLang="en-US" dirty="0"/>
              <a:t> </a:t>
            </a:r>
            <a:r>
              <a:rPr kumimoji="1" lang="en-US" altLang="zh-CN" dirty="0"/>
              <a:t>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  <a:r>
              <a:rPr kumimoji="1" lang="en-US" altLang="zh-CN" b="0" dirty="0"/>
              <a:t> 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RPC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breaks here:</a:t>
            </a:r>
          </a:p>
          <a:p>
            <a:pPr lvl="1"/>
            <a:r>
              <a:rPr lang="en-US" altLang="zh-CN" dirty="0"/>
              <a:t>Applications should be prepared to deal with RPC failure 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dirty="0" err="1"/>
              <a:t>gRPC</a:t>
            </a:r>
            <a:r>
              <a:rPr lang="en-US" altLang="zh-CN" dirty="0"/>
              <a:t> will return a status for application to check</a:t>
            </a:r>
          </a:p>
          <a:p>
            <a:pPr lvl="1"/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6" name="图片 5" descr="文本&#10;&#10;低可信度描述已自动生成">
            <a:extLst>
              <a:ext uri="{FF2B5EF4-FFF2-40B4-BE49-F238E27FC236}">
                <a16:creationId xmlns:a16="http://schemas.microsoft.com/office/drawing/2014/main" id="{E8DA49F1-F7B5-574B-A280-0167915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56" y="2713484"/>
            <a:ext cx="6564488" cy="22703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BFFA6C-4E9C-8A4F-86BC-7FD985238456}"/>
              </a:ext>
            </a:extLst>
          </p:cNvPr>
          <p:cNvSpPr/>
          <p:nvPr/>
        </p:nvSpPr>
        <p:spPr>
          <a:xfrm>
            <a:off x="1640535" y="3122088"/>
            <a:ext cx="1305405" cy="246949"/>
          </a:xfrm>
          <a:prstGeom prst="rect">
            <a:avLst/>
          </a:prstGeom>
          <a:noFill/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70341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FCE20-3509-E340-9A6C-F143B2CF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6FA1E7-0DA8-1C43-B880-67B22475D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Semantics</a:t>
            </a:r>
            <a:r>
              <a:rPr kumimoji="1" lang="en-US" altLang="zh-CN" b="0" dirty="0"/>
              <a:t> of remote procedure calls </a:t>
            </a:r>
          </a:p>
          <a:p>
            <a:pPr lvl="1"/>
            <a:r>
              <a:rPr kumimoji="1" lang="en-US" altLang="zh-CN" dirty="0"/>
              <a:t>Local procedure call: </a:t>
            </a:r>
            <a:r>
              <a:rPr kumimoji="1" lang="en-US" altLang="zh-CN" b="1" dirty="0">
                <a:solidFill>
                  <a:srgbClr val="BE384B"/>
                </a:solidFill>
              </a:rPr>
              <a:t>Exactly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once</a:t>
            </a:r>
          </a:p>
          <a:p>
            <a:r>
              <a:rPr lang="en-US" altLang="zh-CN" b="0" dirty="0"/>
              <a:t>A remote procedure call may be called: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time</a:t>
            </a:r>
            <a:r>
              <a:rPr kumimoji="1" lang="en-US" altLang="zh-CN" dirty="0">
                <a:solidFill>
                  <a:schemeClr val="tx1"/>
                </a:solidFill>
              </a:rPr>
              <a:t>: server crashed or serve process died before executing server code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time</a:t>
            </a:r>
            <a:r>
              <a:rPr kumimoji="1" lang="en-US" altLang="zh-CN" dirty="0">
                <a:solidFill>
                  <a:schemeClr val="tx1"/>
                </a:solidFill>
              </a:rPr>
              <a:t>: everything worked well, as expected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or more</a:t>
            </a:r>
            <a:r>
              <a:rPr kumimoji="1" lang="en-US" altLang="zh-CN" dirty="0">
                <a:solidFill>
                  <a:schemeClr val="tx1"/>
                </a:solidFill>
              </a:rPr>
              <a:t>: excess latency or lost reply from server and client retransmission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BE2F9A-7C9D-B34B-B460-AD2A5E51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9235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F2A6D-EF4B-A546-982C-53D8DF06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A7B60-A264-A248-AD66-758BEE21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RPC systems will offer either: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At-least-once</a:t>
            </a:r>
            <a:r>
              <a:rPr lang="en" altLang="zh-CN" dirty="0"/>
              <a:t> semantics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At-most-once</a:t>
            </a:r>
            <a:r>
              <a:rPr lang="en" altLang="zh-CN" dirty="0"/>
              <a:t> semantics </a:t>
            </a:r>
          </a:p>
          <a:p>
            <a:r>
              <a:rPr kumimoji="1" lang="en-US" altLang="zh-CN" b="0" dirty="0"/>
              <a:t>Simple </a:t>
            </a:r>
            <a:r>
              <a:rPr kumimoji="1" lang="en-US" altLang="zh-CN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b="0" dirty="0"/>
              <a:t> leads to "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" </a:t>
            </a:r>
          </a:p>
          <a:p>
            <a:r>
              <a:rPr kumimoji="1" lang="en-US" altLang="zh-CN" b="0" dirty="0" err="1"/>
              <a:t>Birrell’s</a:t>
            </a:r>
            <a:r>
              <a:rPr kumimoji="1" lang="en-US" altLang="zh-CN" b="0" dirty="0"/>
              <a:t> RPC semantics 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OK</a:t>
            </a:r>
            <a:r>
              <a:rPr lang="en" altLang="zh-CN" dirty="0"/>
              <a:t>: executed once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CRASH</a:t>
            </a:r>
            <a:r>
              <a:rPr lang="en" altLang="zh-CN" dirty="0"/>
              <a:t>: zero or one time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3763C3-A60A-A24A-BD00-2782DA3B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9990A89-14A3-5D40-8B5F-B42BF02D69F2}"/>
              </a:ext>
            </a:extLst>
          </p:cNvPr>
          <p:cNvSpPr/>
          <p:nvPr/>
        </p:nvSpPr>
        <p:spPr>
          <a:xfrm>
            <a:off x="683568" y="4585692"/>
            <a:ext cx="763284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much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easier</a:t>
            </a:r>
            <a:r>
              <a:rPr lang="en-US" altLang="zh-CN" sz="2000" dirty="0">
                <a:latin typeface="Eras Medium ITC" pitchFamily="34" charset="0"/>
              </a:rPr>
              <a:t> than exactly once, more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useful</a:t>
            </a:r>
            <a:r>
              <a:rPr lang="en-US" altLang="zh-CN" sz="2000" dirty="0">
                <a:latin typeface="Eras Medium ITC" pitchFamily="34" charset="0"/>
              </a:rPr>
              <a:t> than at-least-once </a:t>
            </a:r>
          </a:p>
        </p:txBody>
      </p:sp>
    </p:spTree>
    <p:extLst>
      <p:ext uri="{BB962C8B-B14F-4D97-AF65-F5344CB8AC3E}">
        <p14:creationId xmlns:p14="http://schemas.microsoft.com/office/powerpoint/2010/main" val="34633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(e.g.,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1)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effects (e.g., read-only operation)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211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FE3F57-401E-DE4B-A8CE-6547B463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idempotence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5F925B-6249-114F-B03D-349F767A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B7DC86-CE9D-DA47-8FBB-6CA5388B1B42}"/>
              </a:ext>
            </a:extLst>
          </p:cNvPr>
          <p:cNvSpPr/>
          <p:nvPr/>
        </p:nvSpPr>
        <p:spPr>
          <a:xfrm>
            <a:off x="450502" y="1221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/>
              <a:t>“Idempotence means that multiple invocations of some work are identical to exactly one invocation.”</a:t>
            </a:r>
          </a:p>
          <a:p>
            <a:r>
              <a:rPr lang="en-US" altLang="zh-CN" sz="2000" dirty="0"/>
              <a:t>						——Pat </a:t>
            </a:r>
            <a:r>
              <a:rPr lang="en-US" altLang="zh-CN" sz="2000" dirty="0" err="1"/>
              <a:t>Helland</a:t>
            </a: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CDC1D2-ED73-F940-B685-DD430A28C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49" y="2710138"/>
            <a:ext cx="2052228" cy="20799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926F66-7458-2741-BE8A-18A7BE676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369" y="2710138"/>
            <a:ext cx="1800200" cy="21032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01E420-A2E2-1341-9BC2-E49D76A1B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693" y="2710138"/>
            <a:ext cx="2420613" cy="20841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7BD8B35-ADCB-4B43-B5BF-5B140CEFE54F}"/>
              </a:ext>
            </a:extLst>
          </p:cNvPr>
          <p:cNvSpPr txBox="1"/>
          <p:nvPr/>
        </p:nvSpPr>
        <p:spPr>
          <a:xfrm>
            <a:off x="453829" y="4787875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Sweeping the floor is idempotent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9DD1A9-A374-8646-BBC4-407ED0A34CAF}"/>
              </a:ext>
            </a:extLst>
          </p:cNvPr>
          <p:cNvSpPr txBox="1"/>
          <p:nvPr/>
        </p:nvSpPr>
        <p:spPr>
          <a:xfrm>
            <a:off x="3208135" y="4787876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Pressing the elevator button is idempotent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E1ED32-17BE-674D-B9DE-CF1944CAB50A}"/>
              </a:ext>
            </a:extLst>
          </p:cNvPr>
          <p:cNvSpPr txBox="1"/>
          <p:nvPr/>
        </p:nvSpPr>
        <p:spPr>
          <a:xfrm>
            <a:off x="6365269" y="4787874"/>
            <a:ext cx="25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Saving money is non-idempotent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90816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9091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3B3FBA-1EAF-3F44-9BAA-13046B80C07B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0936AC-9E39-7448-8432-3B2536009813}"/>
              </a:ext>
            </a:extLst>
          </p:cNvPr>
          <p:cNvSpPr/>
          <p:nvPr/>
        </p:nvSpPr>
        <p:spPr>
          <a:xfrm>
            <a:off x="2675772" y="1334938"/>
            <a:ext cx="37513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</a:t>
            </a:r>
            <a:r>
              <a:rPr lang="en-US" altLang="zh-CN" sz="2000" dirty="0" err="1">
                <a:latin typeface="Eras Medium ITC" pitchFamily="34" charset="0"/>
              </a:rPr>
              <a:t>ReadTime</a:t>
            </a:r>
            <a:r>
              <a:rPr lang="en-US" altLang="zh-CN" sz="2000" dirty="0">
                <a:latin typeface="Eras Medium ITC" pitchFamily="34" charset="0"/>
              </a:rPr>
              <a:t>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</p:txBody>
      </p:sp>
    </p:spTree>
    <p:extLst>
      <p:ext uri="{BB962C8B-B14F-4D97-AF65-F5344CB8AC3E}">
        <p14:creationId xmlns:p14="http://schemas.microsoft.com/office/powerpoint/2010/main" val="42842258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114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A39CE8E-1D01-2441-95B6-C4C0AED8461A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0BEE5F-E40C-DD4F-A811-20B787D5AF8C}"/>
              </a:ext>
            </a:extLst>
          </p:cNvPr>
          <p:cNvSpPr/>
          <p:nvPr/>
        </p:nvSpPr>
        <p:spPr>
          <a:xfrm>
            <a:off x="1291788" y="1160885"/>
            <a:ext cx="40479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Like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What about something like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Vote</a:t>
            </a:r>
            <a:r>
              <a:rPr lang="en-US" altLang="zh-CN" sz="2000" dirty="0">
                <a:latin typeface="Eras Medium ITC" pitchFamily="34" charset="0"/>
              </a:rPr>
              <a:t>? </a:t>
            </a:r>
          </a:p>
        </p:txBody>
      </p:sp>
      <p:pic>
        <p:nvPicPr>
          <p:cNvPr id="2050" name="Picture 2" descr="Message for U.S. Citizens: Voting in 2020 U.S. Elections | U.S. Embassy &amp;  Consulates in Indonesia">
            <a:extLst>
              <a:ext uri="{FF2B5EF4-FFF2-40B4-BE49-F238E27FC236}">
                <a16:creationId xmlns:a16="http://schemas.microsoft.com/office/drawing/2014/main" id="{A9D4A50B-BBED-2D41-BDEE-13D100FA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63" y="1231114"/>
            <a:ext cx="1879246" cy="11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7897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call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at the server)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 (e.g., read-only operation, </a:t>
            </a:r>
            <a:r>
              <a:rPr kumimoji="1" lang="en-US" altLang="zh-CN" dirty="0" err="1"/>
              <a:t>ReadTime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pPr lvl="2"/>
            <a:r>
              <a:rPr kumimoji="1" lang="en-US" altLang="zh-CN" dirty="0"/>
              <a:t> E.g., record how many times a counter has been added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8195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remembers the requests it has seen and replies to executed RPCs (need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across reboots)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Detect duplicates</a:t>
            </a:r>
            <a:r>
              <a:rPr kumimoji="1" lang="en-US" altLang="zh-CN" b="0" dirty="0"/>
              <a:t>, requests need unique IDs (XIDs)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203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71581" y="53675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 {</a:t>
            </a:r>
          </a:p>
          <a:p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 if not see </a:t>
            </a:r>
            <a:r>
              <a:rPr lang="en-US" altLang="zh-CN" b="1" dirty="0" err="1">
                <a:solidFill>
                  <a:srgbClr val="BE384B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counter++;</a:t>
            </a:r>
          </a:p>
          <a:p>
            <a:r>
              <a:rPr lang="en-US" altLang="zh-CN" dirty="0">
                <a:solidFill>
                  <a:srgbClr val="BE384B"/>
                </a:solidFill>
                <a:latin typeface="Menlo-Regular" panose="020B0609030804020204" pitchFamily="49" charset="0"/>
              </a:rPr>
              <a:t>  }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711260F-D4EA-2448-B3AD-D51E79B9B735}"/>
              </a:ext>
            </a:extLst>
          </p:cNvPr>
          <p:cNvSpPr/>
          <p:nvPr/>
        </p:nvSpPr>
        <p:spPr>
          <a:xfrm>
            <a:off x="2087324" y="3116843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C0:#1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F2E1AEC-D2DD-EF4D-8D6E-F90D0CACA5FF}"/>
              </a:ext>
            </a:extLst>
          </p:cNvPr>
          <p:cNvSpPr/>
          <p:nvPr/>
        </p:nvSpPr>
        <p:spPr>
          <a:xfrm>
            <a:off x="3872072" y="3878449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F54358-83F7-404E-8B55-140EC16C5F2F}"/>
              </a:ext>
            </a:extLst>
          </p:cNvPr>
          <p:cNvSpPr/>
          <p:nvPr/>
        </p:nvSpPr>
        <p:spPr>
          <a:xfrm>
            <a:off x="5823012" y="3885805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4998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 the requests it has seen and replies to executed RPCs (across reboots) </a:t>
            </a:r>
          </a:p>
          <a:p>
            <a:pPr lvl="1"/>
            <a:r>
              <a:rPr kumimoji="1" lang="en-US" altLang="zh-CN" b="0" dirty="0"/>
              <a:t>Detect duplicates, </a:t>
            </a:r>
            <a:r>
              <a:rPr kumimoji="1" lang="en-US" altLang="zh-CN" b="0" dirty="0" err="1"/>
              <a:t>reqs</a:t>
            </a:r>
            <a:r>
              <a:rPr kumimoji="1" lang="en-US" altLang="zh-CN" b="0" dirty="0"/>
              <a:t> need unique IDs (XIDs)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Assumption</a:t>
            </a:r>
            <a:r>
              <a:rPr kumimoji="1" lang="en-US" altLang="zh-CN" b="0" dirty="0"/>
              <a:t>: failures are </a:t>
            </a:r>
            <a:r>
              <a:rPr kumimoji="1" lang="en-US" altLang="zh-CN" dirty="0"/>
              <a:t>eventually</a:t>
            </a:r>
            <a:r>
              <a:rPr kumimoji="1" lang="en-US" altLang="zh-CN" b="0" dirty="0"/>
              <a:t> repaired, and client retries </a:t>
            </a:r>
            <a:r>
              <a:rPr kumimoji="1" lang="en-US" altLang="zh-CN" dirty="0"/>
              <a:t>forever</a:t>
            </a:r>
          </a:p>
          <a:p>
            <a:pPr lvl="1"/>
            <a:r>
              <a:rPr kumimoji="1" lang="en-US" altLang="zh-CN" b="0" dirty="0"/>
              <a:t>How to correctly recover from failure? See next lectures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8050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FA572-B9C4-8441-8EE9-B3CCD24E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4C1F7-D8D2-0B47-A771-83836E987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1. Standards for wire format of RPC message and data types</a:t>
            </a:r>
          </a:p>
          <a:p>
            <a:r>
              <a:rPr kumimoji="1" lang="en-US" altLang="zh-CN" b="0" dirty="0"/>
              <a:t>2. Library of routines to </a:t>
            </a:r>
            <a:r>
              <a:rPr kumimoji="1" lang="en-US" altLang="zh-CN" dirty="0">
                <a:solidFill>
                  <a:srgbClr val="C00000"/>
                </a:solidFill>
              </a:rPr>
              <a:t>marshal / </a:t>
            </a:r>
            <a:r>
              <a:rPr kumimoji="1" lang="en-US" altLang="zh-CN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data</a:t>
            </a:r>
          </a:p>
          <a:p>
            <a:r>
              <a:rPr kumimoji="1" lang="en-US" altLang="zh-CN" b="0" dirty="0"/>
              <a:t>3. Stub generator, or RPC compiler, to produce "stubs"</a:t>
            </a:r>
          </a:p>
          <a:p>
            <a:pPr lvl="1"/>
            <a:r>
              <a:rPr kumimoji="1" lang="en-US" altLang="zh-CN" dirty="0"/>
              <a:t>For client: marshal arguments, call, wait,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reply</a:t>
            </a:r>
          </a:p>
          <a:p>
            <a:pPr lvl="1"/>
            <a:r>
              <a:rPr kumimoji="1" lang="en-US" altLang="zh-CN" dirty="0"/>
              <a:t>For server: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arguments, call real function, marshal reply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D2D700-64CA-C046-90ED-E104630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14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DE492-CD15-0F4B-A7D2-C060A7BE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009B8-9675-6A4E-B3A6-A6892EDA5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4. Server framework:</a:t>
            </a:r>
          </a:p>
          <a:p>
            <a:pPr lvl="1"/>
            <a:r>
              <a:rPr kumimoji="1" lang="en-US" altLang="zh-CN" dirty="0"/>
              <a:t>Dispatch each call message to correct server stub</a:t>
            </a:r>
          </a:p>
          <a:p>
            <a:pPr lvl="1"/>
            <a:r>
              <a:rPr kumimoji="1" lang="en-US" altLang="zh-CN" dirty="0"/>
              <a:t>Recall each called functions ,if provide </a:t>
            </a:r>
            <a:r>
              <a:rPr kumimoji="1" lang="en-US" altLang="zh-CN" b="1" dirty="0">
                <a:solidFill>
                  <a:srgbClr val="C00000"/>
                </a:solidFill>
              </a:rPr>
              <a:t>at-most-once </a:t>
            </a:r>
            <a:r>
              <a:rPr kumimoji="1" lang="en-US" altLang="zh-CN" dirty="0"/>
              <a:t>semantic or </a:t>
            </a:r>
            <a:r>
              <a:rPr kumimoji="1" lang="en-US" altLang="zh-CN" b="1" dirty="0">
                <a:solidFill>
                  <a:srgbClr val="C00000"/>
                </a:solidFill>
              </a:rPr>
              <a:t>exactly-once semantic </a:t>
            </a:r>
          </a:p>
          <a:p>
            <a:r>
              <a:rPr kumimoji="1" lang="en-US" altLang="zh-CN" b="0" dirty="0"/>
              <a:t>5. Client framework:</a:t>
            </a:r>
          </a:p>
          <a:p>
            <a:pPr lvl="1"/>
            <a:r>
              <a:rPr kumimoji="1" lang="en-US" altLang="zh-CN" dirty="0"/>
              <a:t>Give each reply to correct waiting thread / callback</a:t>
            </a:r>
          </a:p>
          <a:p>
            <a:pPr lvl="1"/>
            <a:r>
              <a:rPr kumimoji="1" lang="en-US" altLang="zh-CN" dirty="0"/>
              <a:t>Retry if timeout or server cache</a:t>
            </a:r>
          </a:p>
          <a:p>
            <a:r>
              <a:rPr kumimoji="1" lang="en-US" altLang="zh-CN" b="0" dirty="0"/>
              <a:t>6. Binding: how does client find the right server?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8AFD2-4C01-F849-9AC3-4C22408B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516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38539</TotalTime>
  <Words>3656</Words>
  <Application>Microsoft Macintosh PowerPoint</Application>
  <PresentationFormat>全屏显示(16:10)</PresentationFormat>
  <Paragraphs>738</Paragraphs>
  <Slides>60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2" baseType="lpstr">
      <vt:lpstr>DengXian</vt:lpstr>
      <vt:lpstr>微软雅黑</vt:lpstr>
      <vt:lpstr>CourierNewPS</vt:lpstr>
      <vt:lpstr>UbuntuMono</vt:lpstr>
      <vt:lpstr>Arial</vt:lpstr>
      <vt:lpstr>Calibri</vt:lpstr>
      <vt:lpstr>Consolas</vt:lpstr>
      <vt:lpstr>Courier New</vt:lpstr>
      <vt:lpstr>CourierNewPSMT</vt:lpstr>
      <vt:lpstr>Eras Medium ITC</vt:lpstr>
      <vt:lpstr>Menlo-Regular</vt:lpstr>
      <vt:lpstr>1_Office 主题​​</vt:lpstr>
      <vt:lpstr>Remote Procedure Call</vt:lpstr>
      <vt:lpstr>Distributed system that support large-scale websites</vt:lpstr>
      <vt:lpstr>Example: extend a single-node filesystem to a distributed one</vt:lpstr>
      <vt:lpstr>PowerPoint 演示文稿</vt:lpstr>
      <vt:lpstr>Problems with the Sockets API </vt:lpstr>
      <vt:lpstr>RPC: Remote Procedure Call</vt:lpstr>
      <vt:lpstr>Example of RPC</vt:lpstr>
      <vt:lpstr>Call GET_TIME in a single machine case</vt:lpstr>
      <vt:lpstr>Single-machine call vs. distributed call（RPC）</vt:lpstr>
      <vt:lpstr>Handwritten code: client</vt:lpstr>
      <vt:lpstr>Handwritten code: server</vt:lpstr>
      <vt:lpstr>RPC simplifies the implementation of remote calls</vt:lpstr>
      <vt:lpstr>RPC: a complete calling process</vt:lpstr>
      <vt:lpstr>RPC stub</vt:lpstr>
      <vt:lpstr>Client Program using RPC</vt:lpstr>
      <vt:lpstr>Server Program using RPC</vt:lpstr>
      <vt:lpstr>Question: what is inside a message?</vt:lpstr>
      <vt:lpstr>Question: what is inside a message?</vt:lpstr>
      <vt:lpstr>RPC request message</vt:lpstr>
      <vt:lpstr>RPC reply message</vt:lpstr>
      <vt:lpstr>Binding: find the server</vt:lpstr>
      <vt:lpstr>PowerPoint 演示文稿</vt:lpstr>
      <vt:lpstr>Parameter passing </vt:lpstr>
      <vt:lpstr>Parameter passing is challenging</vt:lpstr>
      <vt:lpstr>Parameter passing is more challenging</vt:lpstr>
      <vt:lpstr>Representing data: encoding </vt:lpstr>
      <vt:lpstr>Why not using language-specific formats? </vt:lpstr>
      <vt:lpstr>Standardized encoding: JSON, XML &amp; etc.</vt:lpstr>
      <vt:lpstr>Standardized encoding: JSON, XML &amp; etc.</vt:lpstr>
      <vt:lpstr>Standardized encoding: JSON, XML &amp; etc</vt:lpstr>
      <vt:lpstr>Binary formats</vt:lpstr>
      <vt:lpstr>Binary formats: schema </vt:lpstr>
      <vt:lpstr>The BinaryProtocol of Thrift  </vt:lpstr>
      <vt:lpstr>Being more compact: Thrift CompactProtocol </vt:lpstr>
      <vt:lpstr>Being more compact: Thrift CompactProtocol </vt:lpstr>
      <vt:lpstr>Schema simplifies supporting compatibility </vt:lpstr>
      <vt:lpstr>Short summary of parameter passing in RPC</vt:lpstr>
      <vt:lpstr>Automatic stub generation</vt:lpstr>
      <vt:lpstr>Transport protocol of RPC</vt:lpstr>
      <vt:lpstr>Short summary: program distributed systems w/ RPC</vt:lpstr>
      <vt:lpstr>PowerPoint 演示文稿</vt:lpstr>
      <vt:lpstr>When RPC meets failures</vt:lpstr>
      <vt:lpstr>When RPC meets failures</vt:lpstr>
      <vt:lpstr>When RPC meets failures</vt:lpstr>
      <vt:lpstr>When RPC meets failures</vt:lpstr>
      <vt:lpstr>RPC != PC</vt:lpstr>
      <vt:lpstr>When RPC meets failures</vt:lpstr>
      <vt:lpstr>RPC semantic</vt:lpstr>
      <vt:lpstr>RPC semantic</vt:lpstr>
      <vt:lpstr>Cases of idempotence</vt:lpstr>
      <vt:lpstr>Idempotence in RPC</vt:lpstr>
      <vt:lpstr>Idempotence in RPC</vt:lpstr>
      <vt:lpstr>Idempotence in RPC</vt:lpstr>
      <vt:lpstr>Idempotence in RPC</vt:lpstr>
      <vt:lpstr>RPC semantic</vt:lpstr>
      <vt:lpstr>Ideal RPC Semantics: exactly-once</vt:lpstr>
      <vt:lpstr>Idempotence in RPC</vt:lpstr>
      <vt:lpstr>Ideal RPC Semantics: exactly-once</vt:lpstr>
      <vt:lpstr>Put it all together: RPC system components</vt:lpstr>
      <vt:lpstr>Put it all together: RPC system components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1572</cp:revision>
  <cp:lastPrinted>2020-03-02T13:38:09Z</cp:lastPrinted>
  <dcterms:created xsi:type="dcterms:W3CDTF">2017-11-24T09:35:45Z</dcterms:created>
  <dcterms:modified xsi:type="dcterms:W3CDTF">2022-09-29T01:56:18Z</dcterms:modified>
</cp:coreProperties>
</file>